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19"/>
  </p:notesMasterIdLst>
  <p:sldIdLst>
    <p:sldId id="256" r:id="rId2"/>
    <p:sldId id="398" r:id="rId3"/>
    <p:sldId id="509" r:id="rId4"/>
    <p:sldId id="520" r:id="rId5"/>
    <p:sldId id="512" r:id="rId6"/>
    <p:sldId id="518" r:id="rId7"/>
    <p:sldId id="515" r:id="rId8"/>
    <p:sldId id="519" r:id="rId9"/>
    <p:sldId id="357" r:id="rId10"/>
    <p:sldId id="359" r:id="rId11"/>
    <p:sldId id="382" r:id="rId12"/>
    <p:sldId id="360" r:id="rId13"/>
    <p:sldId id="391" r:id="rId14"/>
    <p:sldId id="506" r:id="rId15"/>
    <p:sldId id="507" r:id="rId16"/>
    <p:sldId id="366" r:id="rId17"/>
    <p:sldId id="257" r:id="rId18"/>
  </p:sldIdLst>
  <p:sldSz cx="12192000" cy="6858000"/>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88" autoAdjust="0"/>
    <p:restoredTop sz="76633" autoAdjust="0"/>
  </p:normalViewPr>
  <p:slideViewPr>
    <p:cSldViewPr snapToGrid="0">
      <p:cViewPr varScale="1">
        <p:scale>
          <a:sx n="63" d="100"/>
          <a:sy n="63" d="100"/>
        </p:scale>
        <p:origin x="1440" y="58"/>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1968" cy="466912"/>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1"/>
            <a:ext cx="3041968" cy="466912"/>
          </a:xfrm>
          <a:prstGeom prst="rect">
            <a:avLst/>
          </a:prstGeom>
        </p:spPr>
        <p:txBody>
          <a:bodyPr vert="horz" lIns="93287" tIns="46644" rIns="93287" bIns="46644" rtlCol="0"/>
          <a:lstStyle>
            <a:lvl1pPr algn="r">
              <a:defRPr sz="1200"/>
            </a:lvl1pPr>
          </a:lstStyle>
          <a:p>
            <a:fld id="{D96653EC-D82B-43F5-85BC-A1CAEA75F28F}" type="datetimeFigureOut">
              <a:rPr lang="en-US" smtClean="0"/>
              <a:t>2/7/2024</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7"/>
            <a:ext cx="5615940" cy="3664207"/>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9014"/>
            <a:ext cx="3041968" cy="466911"/>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6911"/>
          </a:xfrm>
          <a:prstGeom prst="rect">
            <a:avLst/>
          </a:prstGeom>
        </p:spPr>
        <p:txBody>
          <a:bodyPr vert="horz" lIns="93287" tIns="46644" rIns="93287" bIns="46644" rtlCol="0" anchor="b"/>
          <a:lstStyle>
            <a:lvl1pPr algn="r">
              <a:defRPr sz="1200"/>
            </a:lvl1pPr>
          </a:lstStyle>
          <a:p>
            <a:fld id="{AE4B2FF7-B16A-43ED-A1D8-1DABE91DDD21}" type="slidenum">
              <a:rPr lang="en-US" smtClean="0"/>
              <a:t>‹#›</a:t>
            </a:fld>
            <a:endParaRPr lang="en-US"/>
          </a:p>
        </p:txBody>
      </p:sp>
    </p:spTree>
    <p:extLst>
      <p:ext uri="{BB962C8B-B14F-4D97-AF65-F5344CB8AC3E}">
        <p14:creationId xmlns:p14="http://schemas.microsoft.com/office/powerpoint/2010/main" val="844162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Respected Professors Masayuki Murata, </a:t>
            </a:r>
            <a:r>
              <a:rPr lang="en-US" dirty="0" err="1"/>
              <a:t>Hirozumi</a:t>
            </a:r>
            <a:r>
              <a:rPr lang="en-US" dirty="0"/>
              <a:t> Yamaguchi, Toru Hasegawa, Hideyuki </a:t>
            </a:r>
            <a:r>
              <a:rPr lang="en-US" dirty="0" err="1"/>
              <a:t>Shimonishi</a:t>
            </a:r>
            <a:r>
              <a:rPr lang="en-US" dirty="0"/>
              <a:t>, and Takashi Watanabe,</a:t>
            </a:r>
          </a:p>
          <a:p>
            <a:endParaRPr lang="en-US" dirty="0"/>
          </a:p>
          <a:p>
            <a:r>
              <a:rPr lang="en-US" dirty="0"/>
              <a:t>I am profoundly honored and grateful for the opportunity to present my thesis, titled "Network Forensics of Ransomware and Sensor Integrity in Machine Learning: Toward Building Robust Systems against Cyberattacks</a:t>
            </a:r>
            <a:r>
              <a:rPr lang="id-ID" dirty="0"/>
              <a:t>.</a:t>
            </a:r>
            <a:endParaRPr lang="en-US" dirty="0"/>
          </a:p>
          <a:p>
            <a:r>
              <a:rPr lang="en-US" dirty="0"/>
              <a:t>Thank you for your </a:t>
            </a:r>
            <a:r>
              <a:rPr lang="id-ID" dirty="0"/>
              <a:t>time, </a:t>
            </a:r>
            <a:r>
              <a:rPr lang="en-US" dirty="0"/>
              <a:t>support and the opportunity to share my work with you today.</a:t>
            </a:r>
          </a:p>
        </p:txBody>
      </p:sp>
      <p:sp>
        <p:nvSpPr>
          <p:cNvPr id="4" name="Slide Number Placeholder 3"/>
          <p:cNvSpPr>
            <a:spLocks noGrp="1"/>
          </p:cNvSpPr>
          <p:nvPr>
            <p:ph type="sldNum" sz="quarter" idx="5"/>
          </p:nvPr>
        </p:nvSpPr>
        <p:spPr/>
        <p:txBody>
          <a:bodyPr/>
          <a:lstStyle/>
          <a:p>
            <a:fld id="{AE4B2FF7-B16A-43ED-A1D8-1DABE91DDD21}" type="slidenum">
              <a:rPr lang="en-US" smtClean="0"/>
              <a:t>1</a:t>
            </a:fld>
            <a:endParaRPr lang="en-US"/>
          </a:p>
        </p:txBody>
      </p:sp>
    </p:spTree>
    <p:extLst>
      <p:ext uri="{BB962C8B-B14F-4D97-AF65-F5344CB8AC3E}">
        <p14:creationId xmlns:p14="http://schemas.microsoft.com/office/powerpoint/2010/main" val="3516753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B2FF7-B16A-43ED-A1D8-1DABE91DDD21}" type="slidenum">
              <a:rPr lang="en-US" smtClean="0"/>
              <a:t>6</a:t>
            </a:fld>
            <a:endParaRPr lang="en-US"/>
          </a:p>
        </p:txBody>
      </p:sp>
    </p:spTree>
    <p:extLst>
      <p:ext uri="{BB962C8B-B14F-4D97-AF65-F5344CB8AC3E}">
        <p14:creationId xmlns:p14="http://schemas.microsoft.com/office/powerpoint/2010/main" val="2111149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B2FF7-B16A-43ED-A1D8-1DABE91DDD21}" type="slidenum">
              <a:rPr lang="en-US" smtClean="0"/>
              <a:t>9</a:t>
            </a:fld>
            <a:endParaRPr lang="en-US"/>
          </a:p>
        </p:txBody>
      </p:sp>
    </p:spTree>
    <p:extLst>
      <p:ext uri="{BB962C8B-B14F-4D97-AF65-F5344CB8AC3E}">
        <p14:creationId xmlns:p14="http://schemas.microsoft.com/office/powerpoint/2010/main" val="288084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4913" indent="-174913">
                  <a:lnSpc>
                    <a:spcPct val="150000"/>
                  </a:lnSpc>
                  <a:buFont typeface="Arial" panose="020B0604020202020204" pitchFamily="34" charset="0"/>
                  <a:buChar char="•"/>
                </a:pPr>
                <a:r>
                  <a:rPr lang="en-US" sz="1800" dirty="0">
                    <a:latin typeface="Tahoma" panose="020B0604030504040204" pitchFamily="34" charset="0"/>
                    <a:ea typeface="Tahoma" panose="020B0604030504040204" pitchFamily="34" charset="0"/>
                    <a:cs typeface="Tahoma" panose="020B0604030504040204" pitchFamily="34" charset="0"/>
                  </a:rPr>
                  <a:t>The properties of the FRM were compared to the original model to understand its performance.</a:t>
                </a:r>
              </a:p>
              <a:p>
                <a:pPr marL="174913" indent="-174913">
                  <a:lnSpc>
                    <a:spcPct val="150000"/>
                  </a:lnSpc>
                  <a:buFont typeface="Arial" panose="020B0604020202020204" pitchFamily="34" charset="0"/>
                  <a:buChar char="•"/>
                </a:pPr>
                <a:r>
                  <a:rPr lang="en-US" sz="1800" b="1" dirty="0">
                    <a:latin typeface="Tahoma" panose="020B0604030504040204" pitchFamily="34" charset="0"/>
                    <a:ea typeface="Tahoma" panose="020B0604030504040204" pitchFamily="34" charset="0"/>
                    <a:cs typeface="Tahoma" panose="020B0604030504040204" pitchFamily="34" charset="0"/>
                  </a:rPr>
                  <a:t>Performance Metrics: </a:t>
                </a:r>
                <a:r>
                  <a:rPr lang="en-US" sz="1800" dirty="0">
                    <a:latin typeface="Tahoma" panose="020B0604030504040204" pitchFamily="34" charset="0"/>
                    <a:ea typeface="Tahoma" panose="020B0604030504040204" pitchFamily="34" charset="0"/>
                    <a:cs typeface="Tahoma" panose="020B0604030504040204" pitchFamily="34" charset="0"/>
                  </a:rPr>
                  <a:t>Precision and Recall are used as metrics, defined as</a:t>
                </a:r>
                <a:r>
                  <a:rPr lang="id-ID" sz="18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id-ID" sz="1800">
                        <a:latin typeface="Cambria Math" panose="02040503050406030204" pitchFamily="18" charset="0"/>
                      </a:rPr>
                      <m:t> </m:t>
                    </m:r>
                    <m:r>
                      <a:rPr lang="en-US" sz="1800" i="1">
                        <a:latin typeface="Cambria Math" panose="02040503050406030204" pitchFamily="18" charset="0"/>
                      </a:rPr>
                      <m:t>𝑃𝑟𝑒𝑐𝑖𝑠𝑖𝑜𝑛</m:t>
                    </m:r>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𝑡𝑝</m:t>
                        </m:r>
                      </m:num>
                      <m:den>
                        <m:r>
                          <a:rPr lang="en-US" sz="1800" i="1">
                            <a:latin typeface="Cambria Math" panose="02040503050406030204" pitchFamily="18" charset="0"/>
                          </a:rPr>
                          <m:t>𝑡𝑝</m:t>
                        </m:r>
                        <m:r>
                          <a:rPr lang="en-US" sz="1800" i="1">
                            <a:latin typeface="Cambria Math" panose="02040503050406030204" pitchFamily="18" charset="0"/>
                          </a:rPr>
                          <m:t>+</m:t>
                        </m:r>
                        <m:r>
                          <a:rPr lang="en-US" sz="1800" i="1">
                            <a:latin typeface="Cambria Math" panose="02040503050406030204" pitchFamily="18" charset="0"/>
                          </a:rPr>
                          <m:t>𝑓𝑝</m:t>
                        </m:r>
                      </m:den>
                    </m:f>
                  </m:oMath>
                </a14:m>
                <a:r>
                  <a:rPr lang="id-ID" sz="18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id-ID" sz="1800" kern="100">
                        <a:latin typeface="Cambria Math" panose="02040503050406030204" pitchFamily="18" charset="0"/>
                        <a:ea typeface="游明朝" panose="02020400000000000000" pitchFamily="18" charset="-128"/>
                        <a:cs typeface="Times New Roman" panose="02020603050405020304" pitchFamily="18" charset="0"/>
                      </a:rPr>
                      <m:t>  </m:t>
                    </m:r>
                    <m:r>
                      <a:rPr lang="en-US" sz="1800" i="1" kern="100">
                        <a:latin typeface="Cambria Math" panose="02040503050406030204" pitchFamily="18" charset="0"/>
                        <a:ea typeface="游明朝" panose="02020400000000000000" pitchFamily="18" charset="-128"/>
                        <a:cs typeface="Times New Roman" panose="02020603050405020304" pitchFamily="18" charset="0"/>
                      </a:rPr>
                      <m:t>𝑅𝑒𝑐𝑎𝑙𝑙</m:t>
                    </m:r>
                    <m:r>
                      <a:rPr lang="en-US" sz="1800" i="1" kern="100">
                        <a:latin typeface="Cambria Math" panose="02040503050406030204" pitchFamily="18" charset="0"/>
                        <a:ea typeface="游明朝" panose="02020400000000000000" pitchFamily="18" charset="-128"/>
                        <a:cs typeface="Times New Roman" panose="02020603050405020304" pitchFamily="18" charset="0"/>
                      </a:rPr>
                      <m:t>=</m:t>
                    </m:r>
                    <m:f>
                      <m:fPr>
                        <m:ctrlPr>
                          <a:rPr lang="en-US" sz="1800" i="1" kern="100">
                            <a:latin typeface="Cambria Math" panose="02040503050406030204" pitchFamily="18" charset="0"/>
                            <a:ea typeface="游明朝" panose="02020400000000000000" pitchFamily="18" charset="-128"/>
                            <a:cs typeface="Times New Roman" panose="02020603050405020304" pitchFamily="18" charset="0"/>
                          </a:rPr>
                        </m:ctrlPr>
                      </m:fPr>
                      <m:num>
                        <m:r>
                          <a:rPr lang="en-US" sz="1800" i="1" kern="100">
                            <a:latin typeface="Cambria Math" panose="02040503050406030204" pitchFamily="18" charset="0"/>
                            <a:ea typeface="游明朝" panose="02020400000000000000" pitchFamily="18" charset="-128"/>
                            <a:cs typeface="Times New Roman" panose="02020603050405020304" pitchFamily="18" charset="0"/>
                          </a:rPr>
                          <m:t>𝑡𝑝</m:t>
                        </m:r>
                      </m:num>
                      <m:den>
                        <m:r>
                          <a:rPr lang="en-US" sz="1800" i="1" kern="100">
                            <a:latin typeface="Cambria Math" panose="02040503050406030204" pitchFamily="18" charset="0"/>
                            <a:ea typeface="游明朝" panose="02020400000000000000" pitchFamily="18" charset="-128"/>
                            <a:cs typeface="Times New Roman" panose="02020603050405020304" pitchFamily="18" charset="0"/>
                          </a:rPr>
                          <m:t>𝑡𝑝</m:t>
                        </m:r>
                        <m:r>
                          <a:rPr lang="en-US" sz="1800" i="1" kern="100">
                            <a:latin typeface="Cambria Math" panose="02040503050406030204" pitchFamily="18" charset="0"/>
                            <a:ea typeface="游明朝" panose="02020400000000000000" pitchFamily="18" charset="-128"/>
                            <a:cs typeface="Times New Roman" panose="02020603050405020304" pitchFamily="18" charset="0"/>
                          </a:rPr>
                          <m:t>+</m:t>
                        </m:r>
                        <m:r>
                          <a:rPr lang="en-US" sz="1800" i="1" kern="100">
                            <a:latin typeface="Cambria Math" panose="02040503050406030204" pitchFamily="18" charset="0"/>
                            <a:ea typeface="游明朝" panose="02020400000000000000" pitchFamily="18" charset="-128"/>
                            <a:cs typeface="Times New Roman" panose="02020603050405020304" pitchFamily="18" charset="0"/>
                          </a:rPr>
                          <m:t>𝑓𝑛</m:t>
                        </m:r>
                      </m:den>
                    </m:f>
                  </m:oMath>
                </a14:m>
                <a:endParaRPr lang="id-ID" sz="1800" dirty="0">
                  <a:latin typeface="Söhne"/>
                </a:endParaRPr>
              </a:p>
              <a:p>
                <a:pPr marL="174913" lvl="1" indent="-174913">
                  <a:lnSpc>
                    <a:spcPct val="150000"/>
                  </a:lnSpc>
                  <a:buFont typeface="Arial" panose="020B0604020202020204" pitchFamily="34" charset="0"/>
                  <a:buChar char="•"/>
                </a:pPr>
                <a:r>
                  <a:rPr lang="en-US" sz="1800" dirty="0">
                    <a:latin typeface="Tahoma" panose="020B0604030504040204" pitchFamily="34" charset="0"/>
                    <a:ea typeface="Tahoma" panose="020B0604030504040204" pitchFamily="34" charset="0"/>
                    <a:cs typeface="Tahoma" panose="020B0604030504040204" pitchFamily="34" charset="0"/>
                  </a:rPr>
                  <a:t>where </a:t>
                </a:r>
                <a:r>
                  <a:rPr lang="en-US" sz="1800" i="1" dirty="0" err="1">
                    <a:latin typeface="Tahoma" panose="020B0604030504040204" pitchFamily="34" charset="0"/>
                    <a:ea typeface="Tahoma" panose="020B0604030504040204" pitchFamily="34" charset="0"/>
                    <a:cs typeface="Tahoma" panose="020B0604030504040204" pitchFamily="34" charset="0"/>
                  </a:rPr>
                  <a:t>tp</a:t>
                </a:r>
                <a:r>
                  <a:rPr lang="en-US" sz="1800" dirty="0">
                    <a:latin typeface="Tahoma" panose="020B0604030504040204" pitchFamily="34" charset="0"/>
                    <a:ea typeface="Tahoma" panose="020B0604030504040204" pitchFamily="34" charset="0"/>
                    <a:cs typeface="Tahoma" panose="020B0604030504040204" pitchFamily="34" charset="0"/>
                  </a:rPr>
                  <a:t> (true positives) are correct identifications, and </a:t>
                </a:r>
                <a:r>
                  <a:rPr lang="en-US" sz="1800" i="1" dirty="0" err="1">
                    <a:latin typeface="Tahoma" panose="020B0604030504040204" pitchFamily="34" charset="0"/>
                    <a:ea typeface="Tahoma" panose="020B0604030504040204" pitchFamily="34" charset="0"/>
                    <a:cs typeface="Tahoma" panose="020B0604030504040204" pitchFamily="34" charset="0"/>
                  </a:rPr>
                  <a:t>fp</a:t>
                </a:r>
                <a:r>
                  <a:rPr lang="en-US" sz="1800" dirty="0">
                    <a:latin typeface="Tahoma" panose="020B0604030504040204" pitchFamily="34" charset="0"/>
                    <a:ea typeface="Tahoma" panose="020B0604030504040204" pitchFamily="34" charset="0"/>
                    <a:cs typeface="Tahoma" panose="020B0604030504040204" pitchFamily="34" charset="0"/>
                  </a:rPr>
                  <a:t> (false positives) are incorrect identifications of the target class. where </a:t>
                </a:r>
                <a:r>
                  <a:rPr lang="en-US" sz="1800" i="1" dirty="0" err="1">
                    <a:latin typeface="Tahoma" panose="020B0604030504040204" pitchFamily="34" charset="0"/>
                    <a:ea typeface="Tahoma" panose="020B0604030504040204" pitchFamily="34" charset="0"/>
                    <a:cs typeface="Tahoma" panose="020B0604030504040204" pitchFamily="34" charset="0"/>
                  </a:rPr>
                  <a:t>fn</a:t>
                </a:r>
                <a:r>
                  <a:rPr lang="en-US" sz="1800" dirty="0">
                    <a:latin typeface="Tahoma" panose="020B0604030504040204" pitchFamily="34" charset="0"/>
                    <a:ea typeface="Tahoma" panose="020B0604030504040204" pitchFamily="34" charset="0"/>
                    <a:cs typeface="Tahoma" panose="020B0604030504040204" pitchFamily="34" charset="0"/>
                  </a:rPr>
                  <a:t> (false negatives) are instances where the actual class is the target class, but it is not identified as such.</a:t>
                </a:r>
                <a:endParaRPr lang="id-ID" sz="1800" dirty="0">
                  <a:latin typeface="Tahoma" panose="020B0604030504040204" pitchFamily="34" charset="0"/>
                  <a:ea typeface="Tahoma" panose="020B0604030504040204" pitchFamily="34" charset="0"/>
                  <a:cs typeface="Tahoma" panose="020B0604030504040204" pitchFamily="34" charset="0"/>
                </a:endParaRPr>
              </a:p>
              <a:p>
                <a:pPr marL="174913" lvl="1" indent="-174913">
                  <a:lnSpc>
                    <a:spcPct val="150000"/>
                  </a:lnSpc>
                  <a:buFont typeface="Arial" panose="020B0604020202020204" pitchFamily="34" charset="0"/>
                  <a:buChar char="•"/>
                </a:pPr>
                <a:r>
                  <a:rPr lang="en-US" sz="1800" b="1" dirty="0">
                    <a:latin typeface="Tahoma" panose="020B0604030504040204" pitchFamily="34" charset="0"/>
                    <a:ea typeface="Tahoma" panose="020B0604030504040204" pitchFamily="34" charset="0"/>
                    <a:cs typeface="Tahoma" panose="020B0604030504040204" pitchFamily="34" charset="0"/>
                  </a:rPr>
                  <a:t>FRM Performance:</a:t>
                </a:r>
                <a:r>
                  <a:rPr lang="en-US" sz="1800" dirty="0">
                    <a:latin typeface="Tahoma" panose="020B0604030504040204" pitchFamily="34" charset="0"/>
                    <a:ea typeface="Tahoma" panose="020B0604030504040204" pitchFamily="34" charset="0"/>
                    <a:cs typeface="Tahoma" panose="020B0604030504040204" pitchFamily="34" charset="0"/>
                  </a:rPr>
                  <a:t> The FRM can output high probabilities for multiple classes. Precision for FRM is slightly lower than the original model due to this allowance, but it is still above 0.95, indicating high accuracy</a:t>
                </a:r>
              </a:p>
              <a:p>
                <a:endParaRPr lang="en-US" dirty="0"/>
              </a:p>
            </p:txBody>
          </p:sp>
        </mc:Choice>
        <mc:Fallback xmlns="">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r>
                  <a:rPr lang="en-US" sz="1800" dirty="0">
                    <a:latin typeface="Tahoma" panose="020B0604030504040204" pitchFamily="34" charset="0"/>
                    <a:ea typeface="Tahoma" panose="020B0604030504040204" pitchFamily="34" charset="0"/>
                    <a:cs typeface="Tahoma" panose="020B0604030504040204" pitchFamily="34" charset="0"/>
                  </a:rPr>
                  <a:t>The properties of the FRM were compared to the original model to understand its performance.</a:t>
                </a:r>
              </a:p>
              <a:p>
                <a:pPr marL="171450" indent="-171450">
                  <a:lnSpc>
                    <a:spcPct val="150000"/>
                  </a:lnSpc>
                  <a:buFont typeface="Arial" panose="020B0604020202020204" pitchFamily="34" charset="0"/>
                  <a:buChar char="•"/>
                </a:pPr>
                <a:r>
                  <a:rPr lang="en-US" sz="1800" b="1" i="0" dirty="0">
                    <a:effectLst/>
                    <a:latin typeface="Tahoma" panose="020B0604030504040204" pitchFamily="34" charset="0"/>
                    <a:ea typeface="Tahoma" panose="020B0604030504040204" pitchFamily="34" charset="0"/>
                    <a:cs typeface="Tahoma" panose="020B0604030504040204" pitchFamily="34" charset="0"/>
                  </a:rPr>
                  <a:t>Performance Metrics: </a:t>
                </a:r>
                <a:r>
                  <a:rPr lang="en-US" sz="1800" i="0" dirty="0">
                    <a:effectLst/>
                    <a:latin typeface="Tahoma" panose="020B0604030504040204" pitchFamily="34" charset="0"/>
                    <a:ea typeface="Tahoma" panose="020B0604030504040204" pitchFamily="34" charset="0"/>
                    <a:cs typeface="Tahoma" panose="020B0604030504040204" pitchFamily="34" charset="0"/>
                  </a:rPr>
                  <a:t>Precision and Recall are used as metrics, defined as</a:t>
                </a:r>
                <a:r>
                  <a:rPr lang="id-ID" sz="1800" i="0" dirty="0">
                    <a:effectLst/>
                    <a:latin typeface="Tahoma" panose="020B0604030504040204" pitchFamily="34" charset="0"/>
                    <a:ea typeface="Tahoma" panose="020B0604030504040204" pitchFamily="34" charset="0"/>
                    <a:cs typeface="Tahoma" panose="020B0604030504040204" pitchFamily="34" charset="0"/>
                  </a:rPr>
                  <a:t>: </a:t>
                </a:r>
                <a:r>
                  <a:rPr lang="id-ID" sz="1800" b="0" i="0">
                    <a:solidFill>
                      <a:schemeClr val="tx1"/>
                    </a:solidFill>
                    <a:latin typeface="Cambria Math" panose="02040503050406030204" pitchFamily="18" charset="0"/>
                  </a:rPr>
                  <a:t> </a:t>
                </a:r>
                <a:r>
                  <a:rPr lang="en-US" sz="1800" i="0">
                    <a:solidFill>
                      <a:schemeClr val="tx1"/>
                    </a:solidFill>
                    <a:latin typeface="Cambria Math" panose="02040503050406030204" pitchFamily="18" charset="0"/>
                  </a:rPr>
                  <a:t>𝑃𝑟𝑒𝑐𝑖𝑠𝑖𝑜𝑛=𝑡𝑝/(𝑡𝑝+𝑓𝑝)</a:t>
                </a:r>
                <a:r>
                  <a:rPr lang="id-ID"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id-ID" sz="1800" b="0" i="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a:t>  </a:t>
                </a:r>
                <a:r>
                  <a:rPr lang="en-US" sz="1800" i="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a:t>𝑅𝑒𝑐𝑎𝑙𝑙=𝑡𝑝/(𝑡𝑝+𝑓𝑛)</a:t>
                </a:r>
                <a:endParaRPr lang="id-ID" sz="1800" b="0" i="0" dirty="0">
                  <a:solidFill>
                    <a:schemeClr val="tx1"/>
                  </a:solidFill>
                  <a:effectLst/>
                  <a:latin typeface="Söhne"/>
                </a:endParaRPr>
              </a:p>
              <a:p>
                <a:pPr marL="171450" lvl="1" indent="-171450">
                  <a:lnSpc>
                    <a:spcPct val="150000"/>
                  </a:lnSpc>
                  <a:buFont typeface="Arial" panose="020B0604020202020204" pitchFamily="34" charset="0"/>
                  <a:buChar char="•"/>
                </a:pPr>
                <a:r>
                  <a:rPr lang="en-US"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where </a:t>
                </a:r>
                <a:r>
                  <a:rPr lang="en-US" sz="1800" b="0" i="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tp</a:t>
                </a:r>
                <a:r>
                  <a:rPr lang="en-US"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(true positives) are correct identifications, and </a:t>
                </a:r>
                <a:r>
                  <a:rPr lang="en-US" sz="1800" b="0" i="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fp</a:t>
                </a:r>
                <a:r>
                  <a:rPr lang="en-US"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(false positives) are incorrect identifications of the target class. where </a:t>
                </a:r>
                <a:r>
                  <a:rPr lang="en-US" sz="1800" b="0" i="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fn</a:t>
                </a:r>
                <a:r>
                  <a:rPr lang="en-US"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(false negatives) are instances where the actual class is the target class, but it is not identified as such.</a:t>
                </a:r>
                <a:endParaRPr lang="id-ID"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171450" lvl="1" indent="-171450">
                  <a:lnSpc>
                    <a:spcPct val="150000"/>
                  </a:lnSpc>
                  <a:buFont typeface="Arial" panose="020B0604020202020204" pitchFamily="34" charset="0"/>
                  <a:buChar char="•"/>
                </a:pPr>
                <a:r>
                  <a:rPr lang="en-US" sz="1800" b="1" i="0" dirty="0">
                    <a:solidFill>
                      <a:schemeClr val="tx1"/>
                    </a:solidFill>
                    <a:effectLst/>
                    <a:latin typeface="Tahoma" panose="020B0604030504040204" pitchFamily="34" charset="0"/>
                    <a:ea typeface="Tahoma" panose="020B0604030504040204" pitchFamily="34" charset="0"/>
                    <a:cs typeface="Tahoma" panose="020B0604030504040204" pitchFamily="34" charset="0"/>
                  </a:rPr>
                  <a:t>FRM Performance:</a:t>
                </a:r>
                <a:r>
                  <a:rPr lang="en-US"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The FRM can output high probabilities for multiple classes. Precision for FRM is slightly lower than the original model due to this allowance, but it is still above 0.95, indicating high accuracy</a:t>
                </a:r>
              </a:p>
              <a:p>
                <a:endParaRPr lang="en-US" dirty="0"/>
              </a:p>
            </p:txBody>
          </p:sp>
        </mc:Fallback>
      </mc:AlternateContent>
      <p:sp>
        <p:nvSpPr>
          <p:cNvPr id="4" name="Slide Number Placeholder 3"/>
          <p:cNvSpPr>
            <a:spLocks noGrp="1"/>
          </p:cNvSpPr>
          <p:nvPr>
            <p:ph type="sldNum" sz="quarter" idx="5"/>
          </p:nvPr>
        </p:nvSpPr>
        <p:spPr/>
        <p:txBody>
          <a:bodyPr/>
          <a:lstStyle/>
          <a:p>
            <a:fld id="{AE4B2FF7-B16A-43ED-A1D8-1DABE91DDD21}" type="slidenum">
              <a:rPr lang="en-US" smtClean="0"/>
              <a:t>12</a:t>
            </a:fld>
            <a:endParaRPr lang="en-US"/>
          </a:p>
        </p:txBody>
      </p:sp>
    </p:spTree>
    <p:extLst>
      <p:ext uri="{BB962C8B-B14F-4D97-AF65-F5344CB8AC3E}">
        <p14:creationId xmlns:p14="http://schemas.microsoft.com/office/powerpoint/2010/main" val="1401556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B2FF7-B16A-43ED-A1D8-1DABE91DDD21}" type="slidenum">
              <a:rPr lang="en-US" smtClean="0"/>
              <a:t>13</a:t>
            </a:fld>
            <a:endParaRPr lang="en-US"/>
          </a:p>
        </p:txBody>
      </p:sp>
    </p:spTree>
    <p:extLst>
      <p:ext uri="{BB962C8B-B14F-4D97-AF65-F5344CB8AC3E}">
        <p14:creationId xmlns:p14="http://schemas.microsoft.com/office/powerpoint/2010/main" val="3442539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B2FF7-B16A-43ED-A1D8-1DABE91DDD21}" type="slidenum">
              <a:rPr lang="en-US" smtClean="0"/>
              <a:t>14</a:t>
            </a:fld>
            <a:endParaRPr lang="en-US"/>
          </a:p>
        </p:txBody>
      </p:sp>
    </p:spTree>
    <p:extLst>
      <p:ext uri="{BB962C8B-B14F-4D97-AF65-F5344CB8AC3E}">
        <p14:creationId xmlns:p14="http://schemas.microsoft.com/office/powerpoint/2010/main" val="238554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B2FF7-B16A-43ED-A1D8-1DABE91DDD21}" type="slidenum">
              <a:rPr lang="en-US" smtClean="0"/>
              <a:t>15</a:t>
            </a:fld>
            <a:endParaRPr lang="en-US"/>
          </a:p>
        </p:txBody>
      </p:sp>
    </p:spTree>
    <p:extLst>
      <p:ext uri="{BB962C8B-B14F-4D97-AF65-F5344CB8AC3E}">
        <p14:creationId xmlns:p14="http://schemas.microsoft.com/office/powerpoint/2010/main" val="1964624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B2FF7-B16A-43ED-A1D8-1DABE91DDD21}" type="slidenum">
              <a:rPr lang="en-US" smtClean="0"/>
              <a:t>16</a:t>
            </a:fld>
            <a:endParaRPr lang="en-US"/>
          </a:p>
        </p:txBody>
      </p:sp>
    </p:spTree>
    <p:extLst>
      <p:ext uri="{BB962C8B-B14F-4D97-AF65-F5344CB8AC3E}">
        <p14:creationId xmlns:p14="http://schemas.microsoft.com/office/powerpoint/2010/main" val="2713240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1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FF7985FF-0647-429C-8B12-E5556910AA02}" type="datetime1">
              <a:rPr lang="en-US" smtClean="0"/>
              <a:t>2/7/2024</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4093717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1DB3EC2B-0A86-4338-9E41-342F6E15F399}" type="datetime1">
              <a:rPr lang="en-US" smtClean="0"/>
              <a:t>2/7/2024</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42439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FBE88938-2F83-4580-9D22-05810A16B1B1}" type="datetime1">
              <a:rPr lang="en-US" smtClean="0"/>
              <a:t>2/7/2024</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341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13CFE690-DCDE-4C9C-892F-7BF127AC8A4D}" type="datetime1">
              <a:rPr lang="en-US" smtClean="0"/>
              <a:t>2/7/2024</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425034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8B8824C6-7EEB-4B20-9B80-3346AA8550D7}" type="datetime1">
              <a:rPr lang="en-US" smtClean="0"/>
              <a:t>2/7/2024</a:t>
            </a:fld>
            <a:endParaRPr lang="en-US" dirty="0"/>
          </a:p>
        </p:txBody>
      </p:sp>
    </p:spTree>
    <p:extLst>
      <p:ext uri="{BB962C8B-B14F-4D97-AF65-F5344CB8AC3E}">
        <p14:creationId xmlns:p14="http://schemas.microsoft.com/office/powerpoint/2010/main" val="3389068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D8B69AF-5450-4B7B-A1DD-4C2D59F7E067}" type="datetime1">
              <a:rPr lang="en-US" smtClean="0"/>
              <a:t>2/7/2024</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796451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DA289FE6-1433-4489-938D-23B802D24E31}" type="datetime1">
              <a:rPr lang="en-US" smtClean="0"/>
              <a:t>2/7/2024</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9712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224D5D0A-691D-4856-927C-3DA205FA8E7A}" type="datetime1">
              <a:rPr lang="en-US" smtClean="0"/>
              <a:t>2/7/2024</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871233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22F17270-E383-485C-8083-1FBC2B69AC0C}" type="datetime1">
              <a:rPr lang="en-US" smtClean="0"/>
              <a:t>2/7/2024</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192731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356716C0-3717-4F63-ADC3-8D985A1F53EF}" type="datetime1">
              <a:rPr lang="en-US" smtClean="0"/>
              <a:t>2/7/2024</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093354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9F40347B-B909-49B1-92A3-68C3294B74A0}" type="datetime1">
              <a:rPr lang="en-US" smtClean="0"/>
              <a:t>2/7/2024</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553182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lIns="109728" tIns="109728" rIns="109728" bIns="91440" anchor="b"/>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lIns="109728" tIns="109728" rIns="109728" bIns="91440" anchor="ctr"/>
          <a:lstStyle>
            <a:lvl1pPr algn="r">
              <a:defRPr sz="1100" spc="50" baseline="0">
                <a:solidFill>
                  <a:schemeClr val="tx1">
                    <a:lumMod val="75000"/>
                    <a:lumOff val="25000"/>
                  </a:schemeClr>
                </a:solidFill>
                <a:latin typeface="+mj-lt"/>
              </a:defRPr>
            </a:lvl1pPr>
          </a:lstStyle>
          <a:p>
            <a:fld id="{00128385-5F25-45EF-8525-E7355FDEF840}" type="datetime1">
              <a:rPr lang="en-US" smtClean="0"/>
              <a:t>2/7/2024</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lIns="109728" tIns="109728" rIns="109728" bIns="91440" anchor="ctr"/>
          <a:lstStyle>
            <a:lvl1pPr algn="l">
              <a:defRPr sz="1100" spc="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lIns="109728" tIns="109728" rIns="109728" bIns="9144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04813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46" r:id="rId5"/>
    <p:sldLayoutId id="2147483751" r:id="rId6"/>
    <p:sldLayoutId id="2147483747" r:id="rId7"/>
    <p:sldLayoutId id="2147483748" r:id="rId8"/>
    <p:sldLayoutId id="2147483749" r:id="rId9"/>
    <p:sldLayoutId id="2147483750" r:id="rId10"/>
    <p:sldLayoutId id="2147483752" r:id="rId11"/>
  </p:sldLayoutIdLst>
  <p:hf hdr="0" ftr="0"/>
  <p:txStyles>
    <p:title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Picture 3" descr="Network connection abstract against a white background">
            <a:extLst>
              <a:ext uri="{FF2B5EF4-FFF2-40B4-BE49-F238E27FC236}">
                <a16:creationId xmlns:a16="http://schemas.microsoft.com/office/drawing/2014/main" id="{F5349B12-0267-76CA-1D5E-730567F49A1C}"/>
              </a:ext>
            </a:extLst>
          </p:cNvPr>
          <p:cNvPicPr>
            <a:picLocks noChangeAspect="1"/>
          </p:cNvPicPr>
          <p:nvPr/>
        </p:nvPicPr>
        <p:blipFill rotWithShape="1">
          <a:blip r:embed="rId3"/>
          <a:srcRect t="15710" r="-1" b="-1"/>
          <a:stretch/>
        </p:blipFill>
        <p:spPr>
          <a:xfrm>
            <a:off x="1524" y="10"/>
            <a:ext cx="12188952" cy="6857990"/>
          </a:xfrm>
          <a:prstGeom prst="rect">
            <a:avLst/>
          </a:prstGeom>
        </p:spPr>
      </p:pic>
      <p:grpSp>
        <p:nvGrpSpPr>
          <p:cNvPr id="11" name="Group 10">
            <a:extLst>
              <a:ext uri="{FF2B5EF4-FFF2-40B4-BE49-F238E27FC236}">
                <a16:creationId xmlns:a16="http://schemas.microsoft.com/office/drawing/2014/main" id="{FB8CE58F-407C-497E-B723-21FD8C6D35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09937" y="721297"/>
            <a:ext cx="5565913" cy="5415406"/>
            <a:chOff x="797792" y="912854"/>
            <a:chExt cx="5298208" cy="5032292"/>
          </a:xfrm>
        </p:grpSpPr>
        <p:sp>
          <p:nvSpPr>
            <p:cNvPr id="12" name="Freeform: Shape 11">
              <a:extLst>
                <a:ext uri="{FF2B5EF4-FFF2-40B4-BE49-F238E27FC236}">
                  <a16:creationId xmlns:a16="http://schemas.microsoft.com/office/drawing/2014/main" id="{1BE70332-ECAF-47BB-8C7B-BD049452F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1439" y="1056388"/>
              <a:ext cx="4968823" cy="4748064"/>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716D9361-A35A-4DC8-AAB9-04FD2D6FEE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7792" y="912854"/>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87FC31AD-FBB3-4219-A758-D6F7594A0A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671" y="1232452"/>
              <a:ext cx="4715122" cy="443990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5" name="Google Shape;195;p32">
            <a:extLst>
              <a:ext uri="{FF2B5EF4-FFF2-40B4-BE49-F238E27FC236}">
                <a16:creationId xmlns:a16="http://schemas.microsoft.com/office/drawing/2014/main" id="{2B947D36-0E7D-2E15-8B7A-7D3C0FC2902C}"/>
              </a:ext>
            </a:extLst>
          </p:cNvPr>
          <p:cNvSpPr txBox="1">
            <a:spLocks noGrp="1"/>
          </p:cNvSpPr>
          <p:nvPr>
            <p:ph type="ctrTitle"/>
          </p:nvPr>
        </p:nvSpPr>
        <p:spPr>
          <a:xfrm>
            <a:off x="709937" y="1217101"/>
            <a:ext cx="10746348" cy="146078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a:solidFill>
                  <a:srgbClr val="002060"/>
                </a:solidFill>
                <a:latin typeface="Work Sans Medium"/>
                <a:ea typeface="Tahoma" panose="020B0604030504040204" pitchFamily="34" charset="0"/>
                <a:cs typeface="Tahoma" panose="020B0604030504040204" pitchFamily="34" charset="0"/>
                <a:sym typeface="Work Sans Medium"/>
              </a:rPr>
              <a:t>Sensor Integrity in Machine Learning: </a:t>
            </a:r>
            <a:r>
              <a:rPr lang="en-US" sz="2800" dirty="0">
                <a:solidFill>
                  <a:srgbClr val="002060"/>
                </a:solidFill>
                <a:latin typeface="Work Sans Medium"/>
                <a:ea typeface="Tahoma" panose="020B0604030504040204" pitchFamily="34" charset="0"/>
                <a:cs typeface="Tahoma" panose="020B0604030504040204" pitchFamily="34" charset="0"/>
                <a:sym typeface="Work Sans Medium"/>
              </a:rPr>
              <a:t>Toward Building Robust Systems against Cyberattacks.</a:t>
            </a:r>
          </a:p>
        </p:txBody>
      </p:sp>
      <p:sp>
        <p:nvSpPr>
          <p:cNvPr id="10" name="Google Shape;196;p32">
            <a:extLst>
              <a:ext uri="{FF2B5EF4-FFF2-40B4-BE49-F238E27FC236}">
                <a16:creationId xmlns:a16="http://schemas.microsoft.com/office/drawing/2014/main" id="{3B80D6E6-D1EA-00A1-D681-A7FE17314498}"/>
              </a:ext>
            </a:extLst>
          </p:cNvPr>
          <p:cNvSpPr txBox="1">
            <a:spLocks/>
          </p:cNvSpPr>
          <p:nvPr/>
        </p:nvSpPr>
        <p:spPr>
          <a:xfrm>
            <a:off x="709937" y="3540752"/>
            <a:ext cx="10772126" cy="513529"/>
          </a:xfrm>
          <a:prstGeom prst="rect">
            <a:avLst/>
          </a:prstGeom>
        </p:spPr>
        <p:txBody>
          <a:bodyPr spcFirstLastPara="1" wrap="square" lIns="91425" tIns="91425" rIns="91425" bIns="91425" anchor="t" anchorCtr="0">
            <a:noAutofit/>
          </a:bodyPr>
          <a:lstStyle>
            <a:lvl1pPr marL="0" indent="0" algn="l" defTabSz="914400" rtl="0" eaLnBrk="1" latinLnBrk="0" hangingPunct="1">
              <a:lnSpc>
                <a:spcPct val="130000"/>
              </a:lnSpc>
              <a:spcBef>
                <a:spcPts val="930"/>
              </a:spcBef>
              <a:buFont typeface="Corbel" panose="020B0503020204020204" pitchFamily="34" charset="0"/>
              <a:buNone/>
              <a:defRPr sz="2400" b="0" kern="1200" spc="10" baseline="0">
                <a:solidFill>
                  <a:schemeClr val="tx1">
                    <a:lumMod val="85000"/>
                    <a:lumOff val="15000"/>
                  </a:schemeClr>
                </a:solidFill>
                <a:latin typeface="+mn-lt"/>
                <a:ea typeface="+mn-ea"/>
                <a:cs typeface="+mn-cs"/>
              </a:defRPr>
            </a:lvl1pPr>
            <a:lvl2pPr marL="457200" indent="0" algn="ctr" defTabSz="914400" rtl="0" eaLnBrk="1" latinLnBrk="0" hangingPunct="1">
              <a:lnSpc>
                <a:spcPct val="110000"/>
              </a:lnSpc>
              <a:spcBef>
                <a:spcPts val="930"/>
              </a:spcBef>
              <a:buFont typeface="Corbel" panose="020B0503020204020204" pitchFamily="34" charset="0"/>
              <a:buNone/>
              <a:defRPr sz="2000" kern="1200" spc="10" baseline="0">
                <a:solidFill>
                  <a:schemeClr val="tx1">
                    <a:lumMod val="75000"/>
                    <a:lumOff val="25000"/>
                  </a:schemeClr>
                </a:solidFill>
                <a:latin typeface="+mn-lt"/>
                <a:ea typeface="+mn-ea"/>
                <a:cs typeface="+mn-cs"/>
              </a:defRPr>
            </a:lvl2pPr>
            <a:lvl3pPr marL="914400" indent="0" algn="ctr" defTabSz="914400" rtl="0" eaLnBrk="1" latinLnBrk="0" hangingPunct="1">
              <a:lnSpc>
                <a:spcPct val="110000"/>
              </a:lnSpc>
              <a:spcBef>
                <a:spcPts val="930"/>
              </a:spcBef>
              <a:buFont typeface="Corbel" panose="020B0503020204020204" pitchFamily="34" charset="0"/>
              <a:buNone/>
              <a:defRPr sz="1800" i="1" kern="1200" spc="10" baseline="0">
                <a:solidFill>
                  <a:schemeClr val="tx1">
                    <a:lumMod val="75000"/>
                    <a:lumOff val="25000"/>
                  </a:schemeClr>
                </a:solidFill>
                <a:latin typeface="+mn-lt"/>
                <a:ea typeface="+mn-ea"/>
                <a:cs typeface="+mn-cs"/>
              </a:defRPr>
            </a:lvl3pPr>
            <a:lvl4pPr marL="1371600" indent="0" algn="ctr" defTabSz="914400" rtl="0" eaLnBrk="1" latinLnBrk="0" hangingPunct="1">
              <a:lnSpc>
                <a:spcPct val="110000"/>
              </a:lnSpc>
              <a:spcBef>
                <a:spcPts val="930"/>
              </a:spcBef>
              <a:buFont typeface="Corbel" panose="020B0503020204020204" pitchFamily="34" charset="0"/>
              <a:buNone/>
              <a:defRPr sz="1600" kern="1200" spc="10" baseline="0">
                <a:solidFill>
                  <a:schemeClr val="tx1">
                    <a:lumMod val="75000"/>
                    <a:lumOff val="25000"/>
                  </a:schemeClr>
                </a:solidFill>
                <a:latin typeface="+mn-lt"/>
                <a:ea typeface="+mn-ea"/>
                <a:cs typeface="+mn-cs"/>
              </a:defRPr>
            </a:lvl4pPr>
            <a:lvl5pPr marL="1828800" indent="0" algn="ctr" defTabSz="914400" rtl="0" eaLnBrk="1" latinLnBrk="0" hangingPunct="1">
              <a:lnSpc>
                <a:spcPct val="110000"/>
              </a:lnSpc>
              <a:spcBef>
                <a:spcPts val="930"/>
              </a:spcBef>
              <a:buFont typeface="Corbel" panose="020B0503020204020204" pitchFamily="34" charset="0"/>
              <a:buNone/>
              <a:defRPr sz="1600" i="1" kern="1200" spc="1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pPr algn="ctr">
              <a:spcBef>
                <a:spcPts val="0"/>
              </a:spcBef>
              <a:buClr>
                <a:schemeClr val="dk1"/>
              </a:buClr>
              <a:buSzPts val="1100"/>
              <a:buFont typeface="Arial"/>
              <a:buNone/>
            </a:pPr>
            <a:r>
              <a:rPr lang="en-US" sz="3200" b="1" dirty="0">
                <a:latin typeface="Tahoma" panose="020B0604030504040204" pitchFamily="34" charset="0"/>
                <a:ea typeface="Tahoma" panose="020B0604030504040204" pitchFamily="34" charset="0"/>
                <a:cs typeface="Tahoma" panose="020B0604030504040204" pitchFamily="34" charset="0"/>
              </a:rPr>
              <a:t>Ade </a:t>
            </a:r>
            <a:r>
              <a:rPr lang="id-ID" sz="3200" b="1" dirty="0">
                <a:latin typeface="Tahoma" panose="020B0604030504040204" pitchFamily="34" charset="0"/>
                <a:ea typeface="Tahoma" panose="020B0604030504040204" pitchFamily="34" charset="0"/>
                <a:cs typeface="Tahoma" panose="020B0604030504040204" pitchFamily="34" charset="0"/>
              </a:rPr>
              <a:t>Kurniawan</a:t>
            </a:r>
          </a:p>
          <a:p>
            <a:pPr algn="ctr">
              <a:spcBef>
                <a:spcPts val="0"/>
              </a:spcBef>
              <a:buClr>
                <a:schemeClr val="dk1"/>
              </a:buClr>
              <a:buSzPts val="1100"/>
              <a:buFont typeface="Arial"/>
              <a:buNone/>
            </a:pP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15" name="Picture 14" descr="A blue and white logo&#10;&#10;Description automatically generated">
            <a:extLst>
              <a:ext uri="{FF2B5EF4-FFF2-40B4-BE49-F238E27FC236}">
                <a16:creationId xmlns:a16="http://schemas.microsoft.com/office/drawing/2014/main" id="{B8B5A568-24B5-D76B-6D6F-880B8A3831A1}"/>
              </a:ext>
            </a:extLst>
          </p:cNvPr>
          <p:cNvPicPr>
            <a:picLocks noChangeAspect="1"/>
          </p:cNvPicPr>
          <p:nvPr/>
        </p:nvPicPr>
        <p:blipFill>
          <a:blip r:embed="rId4"/>
          <a:stretch>
            <a:fillRect/>
          </a:stretch>
        </p:blipFill>
        <p:spPr>
          <a:xfrm>
            <a:off x="0" y="5748176"/>
            <a:ext cx="2067331" cy="1146993"/>
          </a:xfrm>
          <a:prstGeom prst="rect">
            <a:avLst/>
          </a:prstGeom>
        </p:spPr>
      </p:pic>
      <p:pic>
        <p:nvPicPr>
          <p:cNvPr id="16" name="Picture 15">
            <a:extLst>
              <a:ext uri="{FF2B5EF4-FFF2-40B4-BE49-F238E27FC236}">
                <a16:creationId xmlns:a16="http://schemas.microsoft.com/office/drawing/2014/main" id="{42FA7176-DD43-ACCB-8AB4-83BCB76B32F8}"/>
              </a:ext>
            </a:extLst>
          </p:cNvPr>
          <p:cNvPicPr>
            <a:picLocks noChangeAspect="1"/>
          </p:cNvPicPr>
          <p:nvPr/>
        </p:nvPicPr>
        <p:blipFill>
          <a:blip r:embed="rId5"/>
          <a:stretch>
            <a:fillRect/>
          </a:stretch>
        </p:blipFill>
        <p:spPr>
          <a:xfrm>
            <a:off x="3237060" y="6064339"/>
            <a:ext cx="5348077" cy="365760"/>
          </a:xfrm>
          <a:prstGeom prst="rect">
            <a:avLst/>
          </a:prstGeom>
        </p:spPr>
      </p:pic>
      <p:pic>
        <p:nvPicPr>
          <p:cNvPr id="17" name="Picture 16" descr="A logo with blue and white stripes&#10;&#10;Description automatically generated">
            <a:extLst>
              <a:ext uri="{FF2B5EF4-FFF2-40B4-BE49-F238E27FC236}">
                <a16:creationId xmlns:a16="http://schemas.microsoft.com/office/drawing/2014/main" id="{9392160E-3E8F-BD37-5D1B-FC0BD06A68CD}"/>
              </a:ext>
            </a:extLst>
          </p:cNvPr>
          <p:cNvPicPr>
            <a:picLocks noChangeAspect="1"/>
          </p:cNvPicPr>
          <p:nvPr/>
        </p:nvPicPr>
        <p:blipFill>
          <a:blip r:embed="rId6"/>
          <a:stretch>
            <a:fillRect/>
          </a:stretch>
        </p:blipFill>
        <p:spPr>
          <a:xfrm>
            <a:off x="10036632" y="4818875"/>
            <a:ext cx="2066544" cy="2039115"/>
          </a:xfrm>
          <a:prstGeom prst="rect">
            <a:avLst/>
          </a:prstGeom>
        </p:spPr>
      </p:pic>
      <p:sp>
        <p:nvSpPr>
          <p:cNvPr id="20" name="Slide Number Placeholder 19">
            <a:extLst>
              <a:ext uri="{FF2B5EF4-FFF2-40B4-BE49-F238E27FC236}">
                <a16:creationId xmlns:a16="http://schemas.microsoft.com/office/drawing/2014/main" id="{4A51D8BE-931F-46A7-F7AD-03C136595503}"/>
              </a:ext>
            </a:extLst>
          </p:cNvPr>
          <p:cNvSpPr>
            <a:spLocks noGrp="1"/>
          </p:cNvSpPr>
          <p:nvPr>
            <p:ph type="sldNum" sz="quarter" idx="12"/>
          </p:nvPr>
        </p:nvSpPr>
        <p:spPr/>
        <p:txBody>
          <a:bodyPr/>
          <a:lstStyle/>
          <a:p>
            <a:fld id="{FAEF9944-A4F6-4C59-AEBD-678D6480B8EA}" type="slidenum">
              <a:rPr lang="en-US" smtClean="0"/>
              <a:pPr/>
              <a:t>1</a:t>
            </a:fld>
            <a:endParaRPr lang="en-US" dirty="0"/>
          </a:p>
        </p:txBody>
      </p:sp>
      <p:sp>
        <p:nvSpPr>
          <p:cNvPr id="3" name="TextBox 2">
            <a:extLst>
              <a:ext uri="{FF2B5EF4-FFF2-40B4-BE49-F238E27FC236}">
                <a16:creationId xmlns:a16="http://schemas.microsoft.com/office/drawing/2014/main" id="{E0BE3D9F-AF87-FC7A-B000-0A742B4E2D4F}"/>
              </a:ext>
            </a:extLst>
          </p:cNvPr>
          <p:cNvSpPr txBox="1"/>
          <p:nvPr/>
        </p:nvSpPr>
        <p:spPr>
          <a:xfrm>
            <a:off x="802706" y="4618887"/>
            <a:ext cx="10498551" cy="923330"/>
          </a:xfrm>
          <a:prstGeom prst="rect">
            <a:avLst/>
          </a:prstGeom>
          <a:noFill/>
        </p:spPr>
        <p:txBody>
          <a:bodyPr wrap="square">
            <a:spAutoFit/>
          </a:bodyPr>
          <a:lstStyle/>
          <a:p>
            <a:pPr algn="ctr"/>
            <a:r>
              <a:rPr lang="en-US" b="1" i="0" dirty="0">
                <a:effectLst/>
                <a:latin typeface="Lato" panose="020F0502020204030204" pitchFamily="34" charset="0"/>
              </a:rPr>
              <a:t>3rd IEEE International Conference on AI in Cybersecurity (ICAIC)</a:t>
            </a:r>
            <a:br>
              <a:rPr lang="en-US" b="1" i="0" dirty="0">
                <a:effectLst/>
                <a:latin typeface="Lato" panose="020F0502020204030204" pitchFamily="34" charset="0"/>
              </a:rPr>
            </a:br>
            <a:r>
              <a:rPr lang="en-US" b="1" i="0" dirty="0">
                <a:effectLst/>
                <a:latin typeface="Lato" panose="020F0502020204030204" pitchFamily="34" charset="0"/>
              </a:rPr>
              <a:t>7-9 February 2024</a:t>
            </a:r>
          </a:p>
          <a:p>
            <a:pPr algn="ctr"/>
            <a:r>
              <a:rPr lang="en-US" b="1" i="0" dirty="0">
                <a:effectLst/>
                <a:latin typeface="Lato" panose="020F0502020204030204" pitchFamily="34" charset="0"/>
              </a:rPr>
              <a:t>University of Houston, 4800 Calhoun Rd, Houston, TX 77004</a:t>
            </a:r>
          </a:p>
        </p:txBody>
      </p:sp>
    </p:spTree>
    <p:extLst>
      <p:ext uri="{BB962C8B-B14F-4D97-AF65-F5344CB8AC3E}">
        <p14:creationId xmlns:p14="http://schemas.microsoft.com/office/powerpoint/2010/main" val="634838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08B04-BCED-3F44-EC50-B4DCF235F106}"/>
              </a:ext>
            </a:extLst>
          </p:cNvPr>
          <p:cNvSpPr>
            <a:spLocks noGrp="1"/>
          </p:cNvSpPr>
          <p:nvPr>
            <p:ph type="dt" sz="half" idx="10"/>
          </p:nvPr>
        </p:nvSpPr>
        <p:spPr/>
        <p:txBody>
          <a:bodyPr/>
          <a:lstStyle/>
          <a:p>
            <a:fld id="{ED12D153-EC0B-4D66-96BD-54760229B403}" type="datetime1">
              <a:rPr lang="en-US" smtClean="0"/>
              <a:t>2/7/2024</a:t>
            </a:fld>
            <a:endParaRPr lang="en-US" dirty="0"/>
          </a:p>
        </p:txBody>
      </p:sp>
      <p:sp>
        <p:nvSpPr>
          <p:cNvPr id="3" name="Slide Number Placeholder 2">
            <a:extLst>
              <a:ext uri="{FF2B5EF4-FFF2-40B4-BE49-F238E27FC236}">
                <a16:creationId xmlns:a16="http://schemas.microsoft.com/office/drawing/2014/main" id="{8D4F3222-AB4C-E6C3-75A5-148551E06269}"/>
              </a:ext>
            </a:extLst>
          </p:cNvPr>
          <p:cNvSpPr>
            <a:spLocks noGrp="1"/>
          </p:cNvSpPr>
          <p:nvPr>
            <p:ph type="sldNum" sz="quarter" idx="12"/>
          </p:nvPr>
        </p:nvSpPr>
        <p:spPr/>
        <p:txBody>
          <a:bodyPr/>
          <a:lstStyle/>
          <a:p>
            <a:pPr algn="l"/>
            <a:fld id="{FAEF9944-A4F6-4C59-AEBD-678D6480B8EA}" type="slidenum">
              <a:rPr lang="en-US" smtClean="0"/>
              <a:pPr algn="l"/>
              <a:t>10</a:t>
            </a:fld>
            <a:endParaRPr lang="en-US" dirty="0"/>
          </a:p>
        </p:txBody>
      </p:sp>
      <p:sp>
        <p:nvSpPr>
          <p:cNvPr id="4" name="タイトル 1">
            <a:extLst>
              <a:ext uri="{FF2B5EF4-FFF2-40B4-BE49-F238E27FC236}">
                <a16:creationId xmlns:a16="http://schemas.microsoft.com/office/drawing/2014/main" id="{911B33F4-E726-340A-47C6-13FF8F4B8093}"/>
              </a:ext>
            </a:extLst>
          </p:cNvPr>
          <p:cNvSpPr txBox="1">
            <a:spLocks/>
          </p:cNvSpPr>
          <p:nvPr/>
        </p:nvSpPr>
        <p:spPr>
          <a:xfrm>
            <a:off x="931492" y="230309"/>
            <a:ext cx="10049854" cy="365125"/>
          </a:xfrm>
          <a:prstGeom prst="rect">
            <a:avLst/>
          </a:prstGeom>
        </p:spPr>
        <p:txBody>
          <a:bodyPr>
            <a:noAutofit/>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pPr algn="ctr"/>
            <a:r>
              <a:rPr lang="en-US" altLang="ja-JP" sz="3200" dirty="0"/>
              <a:t>Training Feature Removable Model (FRM)</a:t>
            </a:r>
            <a:endParaRPr kumimoji="1" lang="ja-JP" altLang="en-US" sz="3200" dirty="0"/>
          </a:p>
        </p:txBody>
      </p:sp>
      <mc:AlternateContent xmlns:mc="http://schemas.openxmlformats.org/markup-compatibility/2006" xmlns:a14="http://schemas.microsoft.com/office/drawing/2010/main">
        <mc:Choice Requires="a14">
          <p:sp>
            <p:nvSpPr>
              <p:cNvPr id="5" name="コンテンツ プレースホルダー 2">
                <a:extLst>
                  <a:ext uri="{FF2B5EF4-FFF2-40B4-BE49-F238E27FC236}">
                    <a16:creationId xmlns:a16="http://schemas.microsoft.com/office/drawing/2014/main" id="{9DF5E689-E5DE-38F7-D275-B8391ABD68CB}"/>
                  </a:ext>
                </a:extLst>
              </p:cNvPr>
              <p:cNvSpPr txBox="1">
                <a:spLocks/>
              </p:cNvSpPr>
              <p:nvPr/>
            </p:nvSpPr>
            <p:spPr>
              <a:xfrm>
                <a:off x="932504" y="1075457"/>
                <a:ext cx="10515600" cy="5393076"/>
              </a:xfrm>
              <a:prstGeom prst="rect">
                <a:avLst/>
              </a:prstGeom>
            </p:spPr>
            <p:txBody>
              <a:bodyPr>
                <a:noAutofit/>
              </a:bodyPr>
              <a:lst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342900" indent="-342900">
                  <a:buFont typeface="Arial" panose="020B0604020202020204" pitchFamily="34" charset="0"/>
                  <a:buChar char="•"/>
                </a:pPr>
                <a:r>
                  <a:rPr lang="en-US" altLang="ja-JP" dirty="0"/>
                  <a:t>Training while excluding features from randomly selected sensors
As the loss function, the following is used</a:t>
                </a:r>
              </a:p>
              <a:p>
                <a:pPr lvl="3" indent="0">
                  <a:buNone/>
                </a:pPr>
                <a:r>
                  <a:rPr lang="en-US" altLang="ja-JP" dirty="0"/>
                  <a:t>	The output is a penalty for not including the correct class, which is greater than the penalty for including the wrong class.</a:t>
                </a:r>
              </a:p>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𝐿</m:t>
                          </m:r>
                        </m:e>
                        <m:sup>
                          <m:r>
                            <m:rPr>
                              <m:nor/>
                            </m:rPr>
                            <a:rPr lang="en-US">
                              <a:latin typeface="Cambria Math" panose="02040503050406030204" pitchFamily="18" charset="0"/>
                              <a:ea typeface="Cambria Math" panose="02040503050406030204" pitchFamily="18" charset="0"/>
                            </a:rPr>
                            <m:t>feature</m:t>
                          </m:r>
                          <m:r>
                            <m:rPr>
                              <m:nor/>
                            </m:rPr>
                            <a:rPr lang="en-US" i="1">
                              <a:latin typeface="Cambria Math" panose="02040503050406030204" pitchFamily="18" charset="0"/>
                              <a:ea typeface="Cambria Math" panose="02040503050406030204" pitchFamily="18" charset="0"/>
                            </a:rPr>
                            <m:t>−</m:t>
                          </m:r>
                          <m:r>
                            <m:rPr>
                              <m:nor/>
                            </m:rPr>
                            <a:rPr lang="en-US">
                              <a:latin typeface="Cambria Math" panose="02040503050406030204" pitchFamily="18" charset="0"/>
                              <a:ea typeface="Cambria Math" panose="02040503050406030204" pitchFamily="18" charset="0"/>
                            </a:rPr>
                            <m:t>removed</m:t>
                          </m:r>
                          <m:r>
                            <m:rPr>
                              <m:nor/>
                            </m:rPr>
                            <a:rPr lang="en-US" i="1">
                              <a:latin typeface="Cambria Math" panose="02040503050406030204" pitchFamily="18" charset="0"/>
                              <a:ea typeface="Cambria Math" panose="02040503050406030204" pitchFamily="18" charset="0"/>
                            </a:rPr>
                            <m:t> </m:t>
                          </m:r>
                        </m:sup>
                      </m:sSup>
                      <m: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𝑌</m:t>
                      </m:r>
                      <m: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𝑖</m:t>
                          </m:r>
                        </m:sub>
                      </m:sSub>
                      <m:r>
                        <a:rPr lang="en-US">
                          <a:latin typeface="Cambria Math" panose="02040503050406030204" pitchFamily="18" charset="0"/>
                          <a:ea typeface="Cambria Math" panose="02040503050406030204" pitchFamily="18" charset="0"/>
                        </a:rPr>
                        <m:t> </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𝑤</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𝑡</m:t>
                                  </m:r>
                                </m:e>
                                <m:sub>
                                  <m:r>
                                    <a:rPr lang="en-US" i="1">
                                      <a:latin typeface="Cambria Math" panose="02040503050406030204" pitchFamily="18" charset="0"/>
                                      <a:ea typeface="Cambria Math" panose="02040503050406030204" pitchFamily="18" charset="0"/>
                                    </a:rPr>
                                    <m:t>𝑖</m:t>
                                  </m:r>
                                </m:sub>
                              </m:sSub>
                            </m:e>
                          </m:d>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𝑡</m:t>
                                  </m:r>
                                </m:e>
                                <m:sub>
                                  <m:r>
                                    <a:rPr lang="en-US" i="1">
                                      <a:latin typeface="Cambria Math" panose="02040503050406030204" pitchFamily="18" charset="0"/>
                                      <a:ea typeface="Cambria Math" panose="02040503050406030204" pitchFamily="18" charset="0"/>
                                    </a:rPr>
                                    <m:t>𝑖</m:t>
                                  </m:r>
                                </m:sub>
                              </m:sSub>
                              <m:r>
                                <m:rPr>
                                  <m:sty m:val="p"/>
                                </m:rPr>
                                <a:rPr lang="en-US">
                                  <a:latin typeface="Cambria Math" panose="02040503050406030204" pitchFamily="18" charset="0"/>
                                  <a:ea typeface="Cambria Math" panose="02040503050406030204" pitchFamily="18" charset="0"/>
                                </a:rPr>
                                <m:t>log</m:t>
                              </m:r>
                              <m:r>
                                <a:rPr lang="en-US">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𝑦</m:t>
                                  </m:r>
                                </m:e>
                                <m:sub>
                                  <m:r>
                                    <a:rPr lang="en-US" i="1">
                                      <a:latin typeface="Cambria Math" panose="02040503050406030204" pitchFamily="18" charset="0"/>
                                      <a:ea typeface="Cambria Math" panose="02040503050406030204" pitchFamily="18" charset="0"/>
                                    </a:rPr>
                                    <m:t>𝑖</m:t>
                                  </m:r>
                                </m:sub>
                              </m:sSub>
                              <m:r>
                                <a:rPr lang="en-US">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a:rPr lang="en-US">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𝑡</m:t>
                                      </m:r>
                                    </m:e>
                                    <m:sub>
                                      <m:r>
                                        <a:rPr lang="en-US" i="1">
                                          <a:latin typeface="Cambria Math" panose="02040503050406030204" pitchFamily="18" charset="0"/>
                                          <a:ea typeface="Cambria Math" panose="02040503050406030204" pitchFamily="18" charset="0"/>
                                        </a:rPr>
                                        <m:t>𝑖</m:t>
                                      </m:r>
                                    </m:sub>
                                  </m:sSub>
                                </m:e>
                              </m:d>
                              <m:r>
                                <m:rPr>
                                  <m:sty m:val="p"/>
                                </m:rPr>
                                <a:rPr lang="en-US">
                                  <a:latin typeface="Cambria Math" panose="02040503050406030204" pitchFamily="18" charset="0"/>
                                  <a:ea typeface="Cambria Math" panose="02040503050406030204" pitchFamily="18" charset="0"/>
                                </a:rPr>
                                <m:t>log</m:t>
                              </m:r>
                              <m:r>
                                <a:rPr lang="en-US">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a:rPr lang="en-US">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𝑦</m:t>
                                      </m:r>
                                    </m:e>
                                    <m:sub>
                                      <m:r>
                                        <a:rPr lang="en-US" i="1">
                                          <a:latin typeface="Cambria Math" panose="02040503050406030204" pitchFamily="18" charset="0"/>
                                          <a:ea typeface="Cambria Math" panose="02040503050406030204" pitchFamily="18" charset="0"/>
                                        </a:rPr>
                                        <m:t>𝑖</m:t>
                                      </m:r>
                                    </m:sub>
                                  </m:sSub>
                                </m:e>
                              </m:d>
                            </m:e>
                          </m:d>
                        </m:e>
                      </m:d>
                    </m:oMath>
                  </m:oMathPara>
                </a14:m>
                <a:endParaRPr lang="en-US" dirty="0">
                  <a:latin typeface="Cambria Math" panose="02040503050406030204" pitchFamily="18" charset="0"/>
                  <a:ea typeface="Cambria Math" panose="02040503050406030204" pitchFamily="18" charset="0"/>
                </a:endParaRPr>
              </a:p>
              <a:p>
                <a:pPr marL="285750" lvl="1" indent="-285750">
                  <a:buFont typeface="Arial" panose="020B0604020202020204" pitchFamily="34" charset="0"/>
                  <a:buChar char="•"/>
                </a:pPr>
                <a:r>
                  <a:rPr lang="en-US" altLang="ja-JP" sz="2000" i="1" dirty="0"/>
                  <a:t>Y </a:t>
                </a:r>
                <a:r>
                  <a:rPr lang="en-US" altLang="ja-JP" sz="2000" dirty="0"/>
                  <a:t>is the output of the model</a:t>
                </a:r>
              </a:p>
              <a:p>
                <a:pPr marL="285750" lvl="1" indent="-285750">
                  <a:buFont typeface="Arial" panose="020B0604020202020204" pitchFamily="34" charset="0"/>
                  <a:buChar char="•"/>
                </a:pPr>
                <a:r>
                  <a:rPr lang="en-US" altLang="ja-JP" sz="2000" i="1" dirty="0"/>
                  <a:t>T </a:t>
                </a:r>
                <a:r>
                  <a:rPr lang="en-US" altLang="ja-JP" sz="2000" dirty="0"/>
                  <a:t>is the training label</a:t>
                </a:r>
              </a:p>
              <a:p>
                <a:pPr marL="285750" lvl="1" indent="-285750">
                  <a:buFont typeface="Arial" panose="020B0604020202020204" pitchFamily="34" charset="0"/>
                  <a:buChar char="•"/>
                </a:pPr>
                <a:r>
                  <a:rPr lang="en-US" altLang="ja-JP" sz="2000" i="1" dirty="0" err="1"/>
                  <a:t>yi</a:t>
                </a:r>
                <a:r>
                  <a:rPr lang="en-US" altLang="ja-JP" sz="2000" i="1" dirty="0"/>
                  <a:t> </a:t>
                </a:r>
                <a:r>
                  <a:rPr lang="en-US" altLang="ja-JP" sz="2000" dirty="0"/>
                  <a:t>is the </a:t>
                </a:r>
                <a:r>
                  <a:rPr lang="en-US" altLang="ja-JP" sz="2000" i="1" dirty="0"/>
                  <a:t>i</a:t>
                </a:r>
                <a:r>
                  <a:rPr lang="en-US" altLang="ja-JP" sz="2000" dirty="0"/>
                  <a:t>th element of </a:t>
                </a:r>
                <a:r>
                  <a:rPr lang="en-US" altLang="ja-JP" sz="2000" i="1" dirty="0"/>
                  <a:t>Y</a:t>
                </a:r>
              </a:p>
              <a:p>
                <a:pPr marL="285750" lvl="1" indent="-285750">
                  <a:buFont typeface="Arial" panose="020B0604020202020204" pitchFamily="34" charset="0"/>
                  <a:buChar char="•"/>
                </a:pPr>
                <a:r>
                  <a:rPr lang="en-US" altLang="ja-JP" sz="2000" i="1" dirty="0" err="1"/>
                  <a:t>ti</a:t>
                </a:r>
                <a:r>
                  <a:rPr lang="en-US" altLang="ja-JP" sz="2000" i="1" dirty="0"/>
                  <a:t> </a:t>
                </a:r>
                <a:r>
                  <a:rPr lang="en-US" altLang="ja-JP" sz="2000" dirty="0"/>
                  <a:t>is the </a:t>
                </a:r>
                <a:r>
                  <a:rPr lang="en-US" altLang="ja-JP" sz="2000" i="1" dirty="0" err="1"/>
                  <a:t>i</a:t>
                </a:r>
                <a:r>
                  <a:rPr lang="en-US" altLang="ja-JP" sz="2000" dirty="0" err="1"/>
                  <a:t>the</a:t>
                </a:r>
                <a:r>
                  <a:rPr lang="en-US" altLang="ja-JP" sz="2000" dirty="0"/>
                  <a:t> element of </a:t>
                </a:r>
                <a:r>
                  <a:rPr lang="en-US" altLang="ja-JP" sz="2000" i="1" dirty="0"/>
                  <a:t>T</a:t>
                </a:r>
              </a:p>
              <a:p>
                <a:pPr lvl="2"/>
                <a:r>
                  <a:rPr lang="en-US" altLang="ja-JP" sz="2000" dirty="0" err="1"/>
                  <a:t>ti</a:t>
                </a:r>
                <a:r>
                  <a:rPr lang="en-US" altLang="ja-JP" sz="2000" dirty="0"/>
                  <a:t> is set to 1 if the training label is i, otherwise 0</a:t>
                </a:r>
              </a:p>
              <a:p>
                <a:pPr marL="285750" lvl="1" indent="-285750">
                  <a:buFont typeface="Arial" panose="020B0604020202020204" pitchFamily="34" charset="0"/>
                  <a:buChar char="•"/>
                </a:pPr>
                <a:r>
                  <a:rPr lang="en-US" altLang="ja-JP" sz="2000" i="1" dirty="0"/>
                  <a:t>w</a:t>
                </a:r>
                <a:r>
                  <a:rPr lang="en-US" altLang="ja-JP" sz="2000" dirty="0"/>
                  <a:t>(</a:t>
                </a:r>
                <a:r>
                  <a:rPr lang="en-US" altLang="ja-JP" sz="2000" i="1" dirty="0"/>
                  <a:t>t</a:t>
                </a:r>
                <a:r>
                  <a:rPr lang="en-US" altLang="ja-JP" sz="2000" dirty="0"/>
                  <a:t>) is the weight defined for </a:t>
                </a:r>
                <a:r>
                  <a:rPr lang="en-US" altLang="ja-JP" sz="2000" i="1" dirty="0"/>
                  <a:t>t</a:t>
                </a:r>
                <a:r>
                  <a:rPr lang="en-US" altLang="ja-JP" sz="2000" dirty="0"/>
                  <a:t>. </a:t>
                </a:r>
              </a:p>
              <a:p>
                <a:pPr lvl="2"/>
                <a:r>
                  <a:rPr lang="en-US" altLang="ja-JP" sz="2000" dirty="0"/>
                  <a:t>We set w(0) &lt;&lt; w(1) to include the training label in the output.</a:t>
                </a:r>
              </a:p>
            </p:txBody>
          </p:sp>
        </mc:Choice>
        <mc:Fallback xmlns="">
          <p:sp>
            <p:nvSpPr>
              <p:cNvPr id="5" name="コンテンツ プレースホルダー 2">
                <a:extLst>
                  <a:ext uri="{FF2B5EF4-FFF2-40B4-BE49-F238E27FC236}">
                    <a16:creationId xmlns:a16="http://schemas.microsoft.com/office/drawing/2014/main" id="{9DF5E689-E5DE-38F7-D275-B8391ABD68CB}"/>
                  </a:ext>
                </a:extLst>
              </p:cNvPr>
              <p:cNvSpPr txBox="1">
                <a:spLocks noRot="1" noChangeAspect="1" noMove="1" noResize="1" noEditPoints="1" noAdjustHandles="1" noChangeArrowheads="1" noChangeShapeType="1" noTextEdit="1"/>
              </p:cNvSpPr>
              <p:nvPr/>
            </p:nvSpPr>
            <p:spPr>
              <a:xfrm>
                <a:off x="932504" y="1075457"/>
                <a:ext cx="10515600" cy="5393076"/>
              </a:xfrm>
              <a:prstGeom prst="rect">
                <a:avLst/>
              </a:prstGeom>
              <a:blipFill>
                <a:blip r:embed="rId2"/>
                <a:stretch>
                  <a:fillRect l="-638" t="-565" r="-290"/>
                </a:stretch>
              </a:blipFill>
            </p:spPr>
            <p:txBody>
              <a:bodyPr/>
              <a:lstStyle/>
              <a:p>
                <a:r>
                  <a:rPr lang="en-US">
                    <a:noFill/>
                  </a:rPr>
                  <a:t> </a:t>
                </a:r>
              </a:p>
            </p:txBody>
          </p:sp>
        </mc:Fallback>
      </mc:AlternateContent>
    </p:spTree>
    <p:extLst>
      <p:ext uri="{BB962C8B-B14F-4D97-AF65-F5344CB8AC3E}">
        <p14:creationId xmlns:p14="http://schemas.microsoft.com/office/powerpoint/2010/main" val="247766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53E431-12C5-F731-BEF4-30BCA84C2F73}"/>
              </a:ext>
            </a:extLst>
          </p:cNvPr>
          <p:cNvSpPr/>
          <p:nvPr/>
        </p:nvSpPr>
        <p:spPr>
          <a:xfrm>
            <a:off x="-554" y="0"/>
            <a:ext cx="12192554"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a:t>output
(Current Actions)</a:t>
            </a:r>
            <a:endParaRPr lang="en-US" altLang="ja-JP"/>
          </a:p>
          <a:p>
            <a:r>
              <a:rPr lang="en-US" altLang="ja-JP"/>
              <a:t>Standing still</a:t>
            </a:r>
          </a:p>
          <a:p>
            <a:r>
              <a:rPr lang="en-US" altLang="ja-JP"/>
              <a:t>Sitting </a:t>
            </a:r>
          </a:p>
          <a:p>
            <a:r>
              <a:rPr lang="en-US" altLang="ja-JP"/>
              <a:t>Lying down </a:t>
            </a:r>
          </a:p>
          <a:p>
            <a:r>
              <a:rPr lang="en-US" altLang="ja-JP"/>
              <a:t>Walking </a:t>
            </a:r>
          </a:p>
          <a:p>
            <a:r>
              <a:rPr lang="en-US" altLang="ja-JP"/>
              <a:t>Climbing stairs </a:t>
            </a:r>
          </a:p>
          <a:p>
            <a:r>
              <a:rPr lang="en-US" altLang="ja-JP"/>
              <a:t>Waist bends forward  Frontal elevation of arms  Knees bending  </a:t>
            </a:r>
          </a:p>
          <a:p>
            <a:r>
              <a:rPr lang="en-US" altLang="ja-JP"/>
              <a:t>Cycling </a:t>
            </a:r>
          </a:p>
          <a:p>
            <a:r>
              <a:rPr lang="en-US" altLang="ja-JP"/>
              <a:t>Jogging </a:t>
            </a:r>
          </a:p>
          <a:p>
            <a:r>
              <a:rPr lang="en-US" altLang="ja-JP"/>
              <a:t>Running </a:t>
            </a:r>
          </a:p>
          <a:p>
            <a:r>
              <a:rPr lang="en-US" altLang="ja-JP"/>
              <a:t>Jump front &amp; back</a:t>
            </a:r>
            <a:endParaRPr lang="en-US" altLang="ja-JP" dirty="0"/>
          </a:p>
        </p:txBody>
      </p:sp>
      <p:sp>
        <p:nvSpPr>
          <p:cNvPr id="2" name="Date Placeholder 1">
            <a:extLst>
              <a:ext uri="{FF2B5EF4-FFF2-40B4-BE49-F238E27FC236}">
                <a16:creationId xmlns:a16="http://schemas.microsoft.com/office/drawing/2014/main" id="{4E9B8834-AE38-70D3-61E6-F80681822C54}"/>
              </a:ext>
            </a:extLst>
          </p:cNvPr>
          <p:cNvSpPr>
            <a:spLocks noGrp="1"/>
          </p:cNvSpPr>
          <p:nvPr>
            <p:ph type="dt" sz="half" idx="10"/>
          </p:nvPr>
        </p:nvSpPr>
        <p:spPr/>
        <p:txBody>
          <a:bodyPr/>
          <a:lstStyle/>
          <a:p>
            <a:fld id="{015909AC-CF82-4261-9F49-EA8F04F58B09}" type="datetime1">
              <a:rPr lang="en-US" smtClean="0"/>
              <a:t>2/7/2024</a:t>
            </a:fld>
            <a:endParaRPr lang="en-US" dirty="0"/>
          </a:p>
        </p:txBody>
      </p:sp>
      <p:sp>
        <p:nvSpPr>
          <p:cNvPr id="3" name="Slide Number Placeholder 2">
            <a:extLst>
              <a:ext uri="{FF2B5EF4-FFF2-40B4-BE49-F238E27FC236}">
                <a16:creationId xmlns:a16="http://schemas.microsoft.com/office/drawing/2014/main" id="{BE990C23-FCF0-A1AA-2266-132E6CDE69A3}"/>
              </a:ext>
            </a:extLst>
          </p:cNvPr>
          <p:cNvSpPr>
            <a:spLocks noGrp="1"/>
          </p:cNvSpPr>
          <p:nvPr>
            <p:ph type="sldNum" sz="quarter" idx="12"/>
          </p:nvPr>
        </p:nvSpPr>
        <p:spPr/>
        <p:txBody>
          <a:bodyPr/>
          <a:lstStyle/>
          <a:p>
            <a:pPr algn="l"/>
            <a:fld id="{FAEF9944-A4F6-4C59-AEBD-678D6480B8EA}" type="slidenum">
              <a:rPr lang="en-US" smtClean="0"/>
              <a:pPr algn="l"/>
              <a:t>11</a:t>
            </a:fld>
            <a:endParaRPr lang="en-US" dirty="0"/>
          </a:p>
        </p:txBody>
      </p:sp>
      <p:sp>
        <p:nvSpPr>
          <p:cNvPr id="6" name="Title 1">
            <a:extLst>
              <a:ext uri="{FF2B5EF4-FFF2-40B4-BE49-F238E27FC236}">
                <a16:creationId xmlns:a16="http://schemas.microsoft.com/office/drawing/2014/main" id="{464C0017-905F-82BB-804C-182C9FE89428}"/>
              </a:ext>
            </a:extLst>
          </p:cNvPr>
          <p:cNvSpPr txBox="1">
            <a:spLocks/>
          </p:cNvSpPr>
          <p:nvPr/>
        </p:nvSpPr>
        <p:spPr>
          <a:xfrm>
            <a:off x="3899098" y="120254"/>
            <a:ext cx="6826998" cy="572700"/>
          </a:xfrm>
          <a:prstGeom prst="rect">
            <a:avLst/>
          </a:prstGeom>
        </p:spPr>
        <p:txBody>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4">
            <a:extLst>
              <a:ext uri="{FF2B5EF4-FFF2-40B4-BE49-F238E27FC236}">
                <a16:creationId xmlns:a16="http://schemas.microsoft.com/office/drawing/2014/main" id="{94AE2F6E-99E9-A437-CD26-A2CA62E57290}"/>
              </a:ext>
            </a:extLst>
          </p:cNvPr>
          <p:cNvSpPr txBox="1">
            <a:spLocks/>
          </p:cNvSpPr>
          <p:nvPr/>
        </p:nvSpPr>
        <p:spPr>
          <a:xfrm>
            <a:off x="1216615" y="4235986"/>
            <a:ext cx="6634112" cy="2385900"/>
          </a:xfrm>
          <a:prstGeom prst="rect">
            <a:avLst/>
          </a:prstGeom>
        </p:spPr>
        <p:txBody>
          <a:bodyPr/>
          <a:lst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342900" indent="-342900">
              <a:buFont typeface="Arial" panose="020B0604020202020204" pitchFamily="34" charset="0"/>
              <a:buChar char="•"/>
            </a:pPr>
            <a:endParaRPr lang="en-US" dirty="0"/>
          </a:p>
        </p:txBody>
      </p:sp>
      <p:pic>
        <p:nvPicPr>
          <p:cNvPr id="7" name="Picture 6" descr="A silhouettes of a person walking a dog">
            <a:extLst>
              <a:ext uri="{FF2B5EF4-FFF2-40B4-BE49-F238E27FC236}">
                <a16:creationId xmlns:a16="http://schemas.microsoft.com/office/drawing/2014/main" id="{68339294-DADA-5A02-5D52-5172AEDB6AED}"/>
              </a:ext>
            </a:extLst>
          </p:cNvPr>
          <p:cNvPicPr>
            <a:picLocks noChangeAspect="1"/>
          </p:cNvPicPr>
          <p:nvPr/>
        </p:nvPicPr>
        <p:blipFill rotWithShape="1">
          <a:blip r:embed="rId2">
            <a:extLst>
              <a:ext uri="{28A0092B-C50C-407E-A947-70E740481C1C}">
                <a14:useLocalDpi xmlns:a14="http://schemas.microsoft.com/office/drawing/2010/main" val="0"/>
              </a:ext>
            </a:extLst>
          </a:blip>
          <a:srcRect l="24413" r="50000" b="51605"/>
          <a:stretch/>
        </p:blipFill>
        <p:spPr>
          <a:xfrm>
            <a:off x="74732" y="1027167"/>
            <a:ext cx="1952664" cy="3693319"/>
          </a:xfrm>
          <a:prstGeom prst="rect">
            <a:avLst/>
          </a:prstGeom>
        </p:spPr>
      </p:pic>
      <p:pic>
        <p:nvPicPr>
          <p:cNvPr id="9" name="Picture 8">
            <a:extLst>
              <a:ext uri="{FF2B5EF4-FFF2-40B4-BE49-F238E27FC236}">
                <a16:creationId xmlns:a16="http://schemas.microsoft.com/office/drawing/2014/main" id="{7C71E31C-B45F-F7F7-FA5D-F035D1D51216}"/>
              </a:ext>
            </a:extLst>
          </p:cNvPr>
          <p:cNvPicPr>
            <a:picLocks noChangeAspect="1"/>
          </p:cNvPicPr>
          <p:nvPr/>
        </p:nvPicPr>
        <p:blipFill>
          <a:blip r:embed="rId3"/>
          <a:stretch>
            <a:fillRect/>
          </a:stretch>
        </p:blipFill>
        <p:spPr>
          <a:xfrm rot="3723211">
            <a:off x="1393319" y="4171326"/>
            <a:ext cx="211018" cy="309646"/>
          </a:xfrm>
          <a:prstGeom prst="rect">
            <a:avLst/>
          </a:prstGeom>
        </p:spPr>
      </p:pic>
      <p:pic>
        <p:nvPicPr>
          <p:cNvPr id="10" name="Picture 9">
            <a:extLst>
              <a:ext uri="{FF2B5EF4-FFF2-40B4-BE49-F238E27FC236}">
                <a16:creationId xmlns:a16="http://schemas.microsoft.com/office/drawing/2014/main" id="{8B44A29E-0491-DA2A-CC55-8604F94744E0}"/>
              </a:ext>
            </a:extLst>
          </p:cNvPr>
          <p:cNvPicPr>
            <a:picLocks noChangeAspect="1"/>
          </p:cNvPicPr>
          <p:nvPr/>
        </p:nvPicPr>
        <p:blipFill>
          <a:blip r:embed="rId3"/>
          <a:stretch>
            <a:fillRect/>
          </a:stretch>
        </p:blipFill>
        <p:spPr>
          <a:xfrm rot="6508846">
            <a:off x="1360913" y="2581503"/>
            <a:ext cx="239324" cy="351182"/>
          </a:xfrm>
          <a:prstGeom prst="rect">
            <a:avLst/>
          </a:prstGeom>
        </p:spPr>
      </p:pic>
      <p:pic>
        <p:nvPicPr>
          <p:cNvPr id="12" name="Picture 11">
            <a:extLst>
              <a:ext uri="{FF2B5EF4-FFF2-40B4-BE49-F238E27FC236}">
                <a16:creationId xmlns:a16="http://schemas.microsoft.com/office/drawing/2014/main" id="{227C34EA-D6E6-2383-0833-CCB03CD1F117}"/>
              </a:ext>
            </a:extLst>
          </p:cNvPr>
          <p:cNvPicPr>
            <a:picLocks noChangeAspect="1"/>
          </p:cNvPicPr>
          <p:nvPr/>
        </p:nvPicPr>
        <p:blipFill>
          <a:blip r:embed="rId3"/>
          <a:stretch>
            <a:fillRect/>
          </a:stretch>
        </p:blipFill>
        <p:spPr>
          <a:xfrm rot="5400000">
            <a:off x="902979" y="2164050"/>
            <a:ext cx="159296" cy="233749"/>
          </a:xfrm>
          <a:prstGeom prst="rect">
            <a:avLst/>
          </a:prstGeom>
        </p:spPr>
      </p:pic>
      <p:pic>
        <p:nvPicPr>
          <p:cNvPr id="18" name="Picture 17">
            <a:extLst>
              <a:ext uri="{FF2B5EF4-FFF2-40B4-BE49-F238E27FC236}">
                <a16:creationId xmlns:a16="http://schemas.microsoft.com/office/drawing/2014/main" id="{FF0B44EE-857E-B8D7-2F59-9E1B5CD87F96}"/>
              </a:ext>
            </a:extLst>
          </p:cNvPr>
          <p:cNvPicPr>
            <a:picLocks noChangeAspect="1"/>
          </p:cNvPicPr>
          <p:nvPr/>
        </p:nvPicPr>
        <p:blipFill>
          <a:blip r:embed="rId4"/>
          <a:stretch>
            <a:fillRect/>
          </a:stretch>
        </p:blipFill>
        <p:spPr>
          <a:xfrm>
            <a:off x="2699886" y="1764843"/>
            <a:ext cx="2034716" cy="2103302"/>
          </a:xfrm>
          <a:prstGeom prst="rect">
            <a:avLst/>
          </a:prstGeom>
        </p:spPr>
      </p:pic>
      <p:sp>
        <p:nvSpPr>
          <p:cNvPr id="19" name="テキスト ボックス 12">
            <a:extLst>
              <a:ext uri="{FF2B5EF4-FFF2-40B4-BE49-F238E27FC236}">
                <a16:creationId xmlns:a16="http://schemas.microsoft.com/office/drawing/2014/main" id="{8F1EAA25-B06E-2D7C-C659-2F1191046C39}"/>
              </a:ext>
            </a:extLst>
          </p:cNvPr>
          <p:cNvSpPr txBox="1"/>
          <p:nvPr/>
        </p:nvSpPr>
        <p:spPr>
          <a:xfrm>
            <a:off x="88683" y="4808106"/>
            <a:ext cx="3628561" cy="1200329"/>
          </a:xfrm>
          <a:prstGeom prst="rect">
            <a:avLst/>
          </a:prstGeom>
          <a:noFill/>
        </p:spPr>
        <p:txBody>
          <a:bodyPr wrap="square" rtlCol="0">
            <a:spAutoFit/>
          </a:bodyPr>
          <a:lstStyle/>
          <a:p>
            <a:r>
              <a:rPr kumimoji="1" lang="id-ID" altLang="ja-JP" dirty="0"/>
              <a:t>Wrist, </a:t>
            </a:r>
            <a:r>
              <a:rPr kumimoji="1" lang="en-US" altLang="ja-JP" dirty="0"/>
              <a:t>chest</a:t>
            </a:r>
            <a:r>
              <a:rPr kumimoji="1" lang="id-ID" altLang="ja-JP" dirty="0"/>
              <a:t>, and </a:t>
            </a:r>
            <a:r>
              <a:rPr kumimoji="1" lang="en-US" altLang="ja-JP" dirty="0"/>
              <a:t>ankle</a:t>
            </a:r>
            <a:r>
              <a:rPr kumimoji="1" lang="id-ID" altLang="ja-JP" dirty="0"/>
              <a:t> sensors.</a:t>
            </a:r>
            <a:r>
              <a:rPr kumimoji="1" lang="en-US" altLang="ja-JP" dirty="0"/>
              <a:t>
3-axis acceleration</a:t>
            </a:r>
            <a:r>
              <a:rPr kumimoji="1" lang="id-ID" altLang="ja-JP" dirty="0"/>
              <a:t>, </a:t>
            </a:r>
            <a:r>
              <a:rPr kumimoji="1" lang="en-US" altLang="ja-JP" dirty="0"/>
              <a:t>3-axis angular velocity</a:t>
            </a:r>
            <a:r>
              <a:rPr kumimoji="1" lang="id-ID" altLang="ja-JP" dirty="0"/>
              <a:t>, </a:t>
            </a:r>
            <a:r>
              <a:rPr kumimoji="1" lang="en-US" altLang="ja-JP" dirty="0"/>
              <a:t>3-</a:t>
            </a:r>
            <a:r>
              <a:rPr kumimoji="1" lang="id-ID" altLang="ja-JP" dirty="0"/>
              <a:t>axis magnetic, and </a:t>
            </a:r>
            <a:r>
              <a:rPr kumimoji="1" lang="en-US" altLang="ja-JP" dirty="0"/>
              <a:t>heart rate</a:t>
            </a:r>
            <a:endParaRPr kumimoji="1" lang="ja-JP" altLang="en-US" dirty="0"/>
          </a:p>
        </p:txBody>
      </p:sp>
      <p:sp>
        <p:nvSpPr>
          <p:cNvPr id="20" name="テキスト ボックス 12">
            <a:extLst>
              <a:ext uri="{FF2B5EF4-FFF2-40B4-BE49-F238E27FC236}">
                <a16:creationId xmlns:a16="http://schemas.microsoft.com/office/drawing/2014/main" id="{DB9462C3-7C01-A5CA-0E18-D4B4A1D5023A}"/>
              </a:ext>
            </a:extLst>
          </p:cNvPr>
          <p:cNvSpPr txBox="1"/>
          <p:nvPr/>
        </p:nvSpPr>
        <p:spPr>
          <a:xfrm>
            <a:off x="655124" y="911439"/>
            <a:ext cx="791880" cy="369332"/>
          </a:xfrm>
          <a:prstGeom prst="rect">
            <a:avLst/>
          </a:prstGeom>
          <a:noFill/>
        </p:spPr>
        <p:txBody>
          <a:bodyPr wrap="square" rtlCol="0">
            <a:spAutoFit/>
          </a:bodyPr>
          <a:lstStyle/>
          <a:p>
            <a:r>
              <a:rPr kumimoji="1" lang="id-ID" altLang="ja-JP" b="1" dirty="0"/>
              <a:t>Input</a:t>
            </a:r>
            <a:endParaRPr kumimoji="1" lang="ja-JP" altLang="en-US" b="1" dirty="0"/>
          </a:p>
        </p:txBody>
      </p:sp>
      <p:sp>
        <p:nvSpPr>
          <p:cNvPr id="22" name="TextBox 21">
            <a:extLst>
              <a:ext uri="{FF2B5EF4-FFF2-40B4-BE49-F238E27FC236}">
                <a16:creationId xmlns:a16="http://schemas.microsoft.com/office/drawing/2014/main" id="{A826EE46-4891-8931-656D-F65D65D1D22E}"/>
              </a:ext>
            </a:extLst>
          </p:cNvPr>
          <p:cNvSpPr txBox="1"/>
          <p:nvPr/>
        </p:nvSpPr>
        <p:spPr>
          <a:xfrm>
            <a:off x="2576519" y="3717857"/>
            <a:ext cx="2645159" cy="369332"/>
          </a:xfrm>
          <a:prstGeom prst="rect">
            <a:avLst/>
          </a:prstGeom>
          <a:noFill/>
        </p:spPr>
        <p:txBody>
          <a:bodyPr wrap="square">
            <a:spAutoFit/>
          </a:bodyPr>
          <a:lstStyle/>
          <a:p>
            <a:pPr algn="ctr"/>
            <a:r>
              <a:rPr kumimoji="1" lang="id-ID" altLang="ja-JP" b="1" dirty="0"/>
              <a:t>M</a:t>
            </a:r>
            <a:r>
              <a:rPr kumimoji="1" lang="en-US" altLang="ja-JP" b="1" dirty="0" err="1"/>
              <a:t>achine</a:t>
            </a:r>
            <a:r>
              <a:rPr kumimoji="1" lang="en-US" altLang="ja-JP" b="1" dirty="0"/>
              <a:t> learning</a:t>
            </a:r>
            <a:r>
              <a:rPr kumimoji="1" lang="id-ID" altLang="ja-JP" b="1" dirty="0"/>
              <a:t> </a:t>
            </a:r>
            <a:r>
              <a:rPr kumimoji="1" lang="en-US" altLang="ja-JP" b="1" dirty="0"/>
              <a:t>model</a:t>
            </a:r>
            <a:endParaRPr kumimoji="1" lang="ja-JP" altLang="en-US" b="1" dirty="0"/>
          </a:p>
        </p:txBody>
      </p:sp>
      <p:pic>
        <p:nvPicPr>
          <p:cNvPr id="24" name="Picture 23" descr="A group of people in different poses">
            <a:extLst>
              <a:ext uri="{FF2B5EF4-FFF2-40B4-BE49-F238E27FC236}">
                <a16:creationId xmlns:a16="http://schemas.microsoft.com/office/drawing/2014/main" id="{0AB853DE-4399-FFDF-CB52-AFE21F12FB7D}"/>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10970" t="6265" r="8144" b="10109"/>
          <a:stretch/>
        </p:blipFill>
        <p:spPr>
          <a:xfrm>
            <a:off x="8803979" y="2026715"/>
            <a:ext cx="3205375" cy="2209271"/>
          </a:xfrm>
          <a:prstGeom prst="rect">
            <a:avLst/>
          </a:prstGeom>
        </p:spPr>
      </p:pic>
      <p:sp>
        <p:nvSpPr>
          <p:cNvPr id="25" name="Arrow: Right 24">
            <a:extLst>
              <a:ext uri="{FF2B5EF4-FFF2-40B4-BE49-F238E27FC236}">
                <a16:creationId xmlns:a16="http://schemas.microsoft.com/office/drawing/2014/main" id="{FB049287-CA31-A998-BED7-CEDE67625DC9}"/>
              </a:ext>
            </a:extLst>
          </p:cNvPr>
          <p:cNvSpPr/>
          <p:nvPr/>
        </p:nvSpPr>
        <p:spPr>
          <a:xfrm>
            <a:off x="2011536" y="2587943"/>
            <a:ext cx="678407" cy="4374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02B1DCF1-06EF-EEA5-F8B0-461C962540A8}"/>
              </a:ext>
            </a:extLst>
          </p:cNvPr>
          <p:cNvSpPr/>
          <p:nvPr/>
        </p:nvSpPr>
        <p:spPr>
          <a:xfrm>
            <a:off x="4902929" y="2597770"/>
            <a:ext cx="678407" cy="4374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2AFA11D-C76E-CCE5-D08B-9EE60E4E8E97}"/>
              </a:ext>
            </a:extLst>
          </p:cNvPr>
          <p:cNvSpPr txBox="1"/>
          <p:nvPr/>
        </p:nvSpPr>
        <p:spPr>
          <a:xfrm>
            <a:off x="5581336" y="5551841"/>
            <a:ext cx="6124222" cy="646331"/>
          </a:xfrm>
          <a:prstGeom prst="rect">
            <a:avLst/>
          </a:prstGeom>
          <a:noFill/>
        </p:spPr>
        <p:txBody>
          <a:bodyPr wrap="square">
            <a:spAutoFit/>
          </a:bodyPr>
          <a:lstStyle/>
          <a:p>
            <a:r>
              <a:rPr kumimoji="1" lang="id-ID" altLang="ja-JP" b="1" dirty="0"/>
              <a:t>D</a:t>
            </a:r>
            <a:r>
              <a:rPr kumimoji="1" lang="en-US" altLang="ja-JP" b="1" dirty="0" err="1"/>
              <a:t>ataset</a:t>
            </a:r>
            <a:r>
              <a:rPr kumimoji="1" lang="en-US" altLang="ja-JP" b="1" dirty="0"/>
              <a:t>: mHealth http://archive.ics.uci.edu/ml/datasets/mhealth+dataset)</a:t>
            </a:r>
            <a:endParaRPr kumimoji="1" lang="ja-JP" altLang="en-US" b="1" dirty="0"/>
          </a:p>
        </p:txBody>
      </p:sp>
      <p:sp>
        <p:nvSpPr>
          <p:cNvPr id="28" name="TextBox 27">
            <a:extLst>
              <a:ext uri="{FF2B5EF4-FFF2-40B4-BE49-F238E27FC236}">
                <a16:creationId xmlns:a16="http://schemas.microsoft.com/office/drawing/2014/main" id="{710D0776-E5C9-C446-EEF3-FCE2CC34A467}"/>
              </a:ext>
            </a:extLst>
          </p:cNvPr>
          <p:cNvSpPr txBox="1"/>
          <p:nvPr/>
        </p:nvSpPr>
        <p:spPr>
          <a:xfrm>
            <a:off x="5696789" y="1050065"/>
            <a:ext cx="3281870" cy="4247317"/>
          </a:xfrm>
          <a:prstGeom prst="rect">
            <a:avLst/>
          </a:prstGeom>
          <a:noFill/>
        </p:spPr>
        <p:txBody>
          <a:bodyPr wrap="square">
            <a:spAutoFit/>
          </a:bodyPr>
          <a:lstStyle/>
          <a:p>
            <a:pPr algn="ctr"/>
            <a:r>
              <a:rPr kumimoji="1" lang="id-ID" altLang="ja-JP" b="1" dirty="0"/>
              <a:t>O</a:t>
            </a:r>
            <a:r>
              <a:rPr kumimoji="1" lang="en-US" altLang="ja-JP" b="1" dirty="0" err="1"/>
              <a:t>utputs</a:t>
            </a:r>
            <a:endParaRPr kumimoji="1" lang="en-US" altLang="ja-JP" b="1" dirty="0"/>
          </a:p>
          <a:p>
            <a:pPr algn="ctr"/>
            <a:r>
              <a:rPr kumimoji="1" lang="en-US" altLang="ja-JP" dirty="0"/>
              <a:t>
(Current Actions)</a:t>
            </a:r>
            <a:endParaRPr lang="en-US" altLang="ja-JP" dirty="0"/>
          </a:p>
          <a:p>
            <a:pPr marL="342900" indent="-342900">
              <a:buFont typeface="+mj-lt"/>
              <a:buAutoNum type="arabicParenR"/>
            </a:pPr>
            <a:r>
              <a:rPr lang="en-US" altLang="ja-JP" dirty="0"/>
              <a:t>Standing still</a:t>
            </a:r>
          </a:p>
          <a:p>
            <a:pPr marL="342900" indent="-342900">
              <a:buFont typeface="+mj-lt"/>
              <a:buAutoNum type="arabicParenR"/>
            </a:pPr>
            <a:r>
              <a:rPr lang="en-US" altLang="ja-JP" dirty="0"/>
              <a:t>Sitting </a:t>
            </a:r>
          </a:p>
          <a:p>
            <a:pPr marL="342900" indent="-342900">
              <a:buFont typeface="+mj-lt"/>
              <a:buAutoNum type="arabicParenR"/>
            </a:pPr>
            <a:r>
              <a:rPr lang="en-US" altLang="ja-JP" dirty="0"/>
              <a:t>Lying down </a:t>
            </a:r>
          </a:p>
          <a:p>
            <a:pPr marL="342900" indent="-342900">
              <a:buFont typeface="+mj-lt"/>
              <a:buAutoNum type="arabicParenR"/>
            </a:pPr>
            <a:r>
              <a:rPr lang="en-US" altLang="ja-JP" dirty="0">
                <a:solidFill>
                  <a:srgbClr val="FF0000"/>
                </a:solidFill>
              </a:rPr>
              <a:t>Walking </a:t>
            </a:r>
          </a:p>
          <a:p>
            <a:pPr marL="342900" indent="-342900">
              <a:buFont typeface="+mj-lt"/>
              <a:buAutoNum type="arabicParenR"/>
            </a:pPr>
            <a:r>
              <a:rPr lang="en-US" altLang="ja-JP" dirty="0"/>
              <a:t>Climbing stairs </a:t>
            </a:r>
          </a:p>
          <a:p>
            <a:pPr marL="342900" indent="-342900">
              <a:buFont typeface="+mj-lt"/>
              <a:buAutoNum type="arabicParenR"/>
            </a:pPr>
            <a:r>
              <a:rPr lang="en-US" altLang="ja-JP" dirty="0"/>
              <a:t>Waist bends forward</a:t>
            </a:r>
          </a:p>
          <a:p>
            <a:pPr marL="342900" indent="-342900">
              <a:buFont typeface="+mj-lt"/>
              <a:buAutoNum type="arabicParenR"/>
            </a:pPr>
            <a:r>
              <a:rPr lang="en-US" altLang="ja-JP" dirty="0"/>
              <a:t>Frontal elevation of arms</a:t>
            </a:r>
          </a:p>
          <a:p>
            <a:pPr marL="342900" indent="-342900">
              <a:buFont typeface="+mj-lt"/>
              <a:buAutoNum type="arabicParenR"/>
            </a:pPr>
            <a:r>
              <a:rPr lang="en-US" altLang="ja-JP" dirty="0"/>
              <a:t>Knees bending  </a:t>
            </a:r>
          </a:p>
          <a:p>
            <a:pPr marL="342900" indent="-342900">
              <a:buFont typeface="+mj-lt"/>
              <a:buAutoNum type="arabicParenR"/>
            </a:pPr>
            <a:r>
              <a:rPr lang="en-US" altLang="ja-JP" dirty="0"/>
              <a:t>Cycling </a:t>
            </a:r>
          </a:p>
          <a:p>
            <a:pPr marL="342900" indent="-342900">
              <a:buFont typeface="+mj-lt"/>
              <a:buAutoNum type="arabicParenR"/>
            </a:pPr>
            <a:r>
              <a:rPr lang="en-US" altLang="ja-JP" dirty="0"/>
              <a:t>Jogging </a:t>
            </a:r>
          </a:p>
          <a:p>
            <a:pPr marL="342900" indent="-342900">
              <a:buFont typeface="+mj-lt"/>
              <a:buAutoNum type="arabicParenR"/>
            </a:pPr>
            <a:r>
              <a:rPr lang="en-US" altLang="ja-JP" dirty="0"/>
              <a:t>Running </a:t>
            </a:r>
          </a:p>
          <a:p>
            <a:pPr marL="342900" indent="-342900">
              <a:buFont typeface="+mj-lt"/>
              <a:buAutoNum type="arabicParenR"/>
            </a:pPr>
            <a:r>
              <a:rPr lang="en-US" altLang="ja-JP" dirty="0"/>
              <a:t>Jump front &amp; back</a:t>
            </a:r>
          </a:p>
        </p:txBody>
      </p:sp>
      <p:sp>
        <p:nvSpPr>
          <p:cNvPr id="8" name="タイトル 1">
            <a:extLst>
              <a:ext uri="{FF2B5EF4-FFF2-40B4-BE49-F238E27FC236}">
                <a16:creationId xmlns:a16="http://schemas.microsoft.com/office/drawing/2014/main" id="{D302962A-6894-A1BB-E7EB-3CA874299CCC}"/>
              </a:ext>
            </a:extLst>
          </p:cNvPr>
          <p:cNvSpPr txBox="1">
            <a:spLocks/>
          </p:cNvSpPr>
          <p:nvPr/>
        </p:nvSpPr>
        <p:spPr>
          <a:xfrm>
            <a:off x="931492" y="230309"/>
            <a:ext cx="10049854" cy="365125"/>
          </a:xfrm>
          <a:prstGeom prst="rect">
            <a:avLst/>
          </a:prstGeom>
        </p:spPr>
        <p:txBody>
          <a:bodyPr>
            <a:noAutofit/>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pPr algn="ctr"/>
            <a:r>
              <a:rPr lang="en-US" altLang="ja-JP" sz="3200" dirty="0"/>
              <a:t>Training FRM</a:t>
            </a:r>
            <a:endParaRPr kumimoji="1" lang="ja-JP" altLang="en-US" sz="3200" dirty="0"/>
          </a:p>
        </p:txBody>
      </p:sp>
    </p:spTree>
    <p:extLst>
      <p:ext uri="{BB962C8B-B14F-4D97-AF65-F5344CB8AC3E}">
        <p14:creationId xmlns:p14="http://schemas.microsoft.com/office/powerpoint/2010/main" val="370842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544139-948D-5F4D-60AC-54AECDCA089D}"/>
              </a:ext>
            </a:extLst>
          </p:cNvPr>
          <p:cNvSpPr>
            <a:spLocks noGrp="1"/>
          </p:cNvSpPr>
          <p:nvPr>
            <p:ph type="dt" sz="half" idx="10"/>
          </p:nvPr>
        </p:nvSpPr>
        <p:spPr/>
        <p:txBody>
          <a:bodyPr/>
          <a:lstStyle/>
          <a:p>
            <a:fld id="{3D6604FC-945D-4C52-9236-EB7A85C4F4CB}" type="datetime1">
              <a:rPr lang="en-US" smtClean="0"/>
              <a:t>2/7/2024</a:t>
            </a:fld>
            <a:endParaRPr lang="en-US" dirty="0"/>
          </a:p>
        </p:txBody>
      </p:sp>
      <p:sp>
        <p:nvSpPr>
          <p:cNvPr id="3" name="Slide Number Placeholder 2">
            <a:extLst>
              <a:ext uri="{FF2B5EF4-FFF2-40B4-BE49-F238E27FC236}">
                <a16:creationId xmlns:a16="http://schemas.microsoft.com/office/drawing/2014/main" id="{6D9A44FC-9C38-64E4-E3A0-7B8F4777EFD9}"/>
              </a:ext>
            </a:extLst>
          </p:cNvPr>
          <p:cNvSpPr>
            <a:spLocks noGrp="1"/>
          </p:cNvSpPr>
          <p:nvPr>
            <p:ph type="sldNum" sz="quarter" idx="12"/>
          </p:nvPr>
        </p:nvSpPr>
        <p:spPr/>
        <p:txBody>
          <a:bodyPr/>
          <a:lstStyle/>
          <a:p>
            <a:pPr algn="l"/>
            <a:fld id="{FAEF9944-A4F6-4C59-AEBD-678D6480B8EA}" type="slidenum">
              <a:rPr lang="en-US" smtClean="0"/>
              <a:pPr algn="l"/>
              <a:t>12</a:t>
            </a:fld>
            <a:endParaRPr lang="en-US" dirty="0"/>
          </a:p>
        </p:txBody>
      </p:sp>
      <p:sp>
        <p:nvSpPr>
          <p:cNvPr id="4" name="TextBox 3">
            <a:extLst>
              <a:ext uri="{FF2B5EF4-FFF2-40B4-BE49-F238E27FC236}">
                <a16:creationId xmlns:a16="http://schemas.microsoft.com/office/drawing/2014/main" id="{7B87C7AA-E807-40A2-0252-027A790142EE}"/>
              </a:ext>
            </a:extLst>
          </p:cNvPr>
          <p:cNvSpPr txBox="1"/>
          <p:nvPr/>
        </p:nvSpPr>
        <p:spPr>
          <a:xfrm>
            <a:off x="700755" y="20949"/>
            <a:ext cx="10981346" cy="369332"/>
          </a:xfrm>
          <a:prstGeom prst="rect">
            <a:avLst/>
          </a:prstGeom>
          <a:noFill/>
        </p:spPr>
        <p:txBody>
          <a:bodyPr wrap="square">
            <a:spAutoFit/>
          </a:bodyPr>
          <a:lstStyle/>
          <a:p>
            <a:pPr algn="ctr"/>
            <a:r>
              <a:rPr lang="en-US" sz="1800" b="1" dirty="0">
                <a:latin typeface="Tahoma" panose="020B0604030504040204" pitchFamily="34" charset="0"/>
                <a:ea typeface="Tahoma" panose="020B0604030504040204" pitchFamily="34" charset="0"/>
                <a:cs typeface="Tahoma" panose="020B0604030504040204" pitchFamily="34" charset="0"/>
              </a:rPr>
              <a:t>Property of the FRM</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039FDD88-669A-DFB4-07EC-BF213F4CC446}"/>
                  </a:ext>
                </a:extLst>
              </p:cNvPr>
              <p:cNvSpPr txBox="1">
                <a:spLocks/>
              </p:cNvSpPr>
              <p:nvPr/>
            </p:nvSpPr>
            <p:spPr>
              <a:xfrm>
                <a:off x="0" y="493517"/>
                <a:ext cx="11759013" cy="162879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lnSpc>
                    <a:spcPct val="150000"/>
                  </a:lnSpc>
                  <a:buFont typeface="Arial" panose="020B0604020202020204" pitchFamily="34" charset="0"/>
                  <a:buChar char="•"/>
                </a:pPr>
                <a:r>
                  <a:rPr lang="en-US" sz="1800" b="1" i="0" dirty="0">
                    <a:effectLst/>
                    <a:latin typeface="Tahoma" panose="020B0604030504040204" pitchFamily="34" charset="0"/>
                    <a:ea typeface="Tahoma" panose="020B0604030504040204" pitchFamily="34" charset="0"/>
                    <a:cs typeface="Tahoma" panose="020B0604030504040204" pitchFamily="34" charset="0"/>
                  </a:rPr>
                  <a:t>Performance Metrics: </a:t>
                </a:r>
                <a14:m>
                  <m:oMath xmlns:m="http://schemas.openxmlformats.org/officeDocument/2006/math">
                    <m:r>
                      <a:rPr lang="en-US" sz="1800" i="1" smtClean="0">
                        <a:solidFill>
                          <a:schemeClr val="tx1"/>
                        </a:solidFill>
                        <a:latin typeface="Cambria Math" panose="02040503050406030204" pitchFamily="18" charset="0"/>
                      </a:rPr>
                      <m:t>𝑃𝑟𝑒𝑐𝑖𝑠𝑖𝑜𝑛</m:t>
                    </m:r>
                    <m:r>
                      <a:rPr lang="en-US" sz="1800" i="1" smtClean="0">
                        <a:solidFill>
                          <a:schemeClr val="tx1"/>
                        </a:solidFill>
                        <a:latin typeface="Cambria Math" panose="02040503050406030204" pitchFamily="18" charset="0"/>
                      </a:rPr>
                      <m:t>=</m:t>
                    </m:r>
                    <m:f>
                      <m:fPr>
                        <m:ctrlPr>
                          <a:rPr lang="en-US" sz="1800" i="1">
                            <a:solidFill>
                              <a:schemeClr val="tx1"/>
                            </a:solidFill>
                            <a:latin typeface="Cambria Math" panose="02040503050406030204" pitchFamily="18" charset="0"/>
                          </a:rPr>
                        </m:ctrlPr>
                      </m:fPr>
                      <m:num>
                        <m:r>
                          <a:rPr lang="en-US" sz="1800" i="1">
                            <a:solidFill>
                              <a:schemeClr val="tx1"/>
                            </a:solidFill>
                            <a:latin typeface="Cambria Math" panose="02040503050406030204" pitchFamily="18" charset="0"/>
                          </a:rPr>
                          <m:t>𝑡𝑝</m:t>
                        </m:r>
                      </m:num>
                      <m:den>
                        <m:r>
                          <a:rPr lang="en-US" sz="1800" i="1">
                            <a:solidFill>
                              <a:schemeClr val="tx1"/>
                            </a:solidFill>
                            <a:latin typeface="Cambria Math" panose="02040503050406030204" pitchFamily="18" charset="0"/>
                          </a:rPr>
                          <m:t>𝑡𝑝</m:t>
                        </m:r>
                        <m:r>
                          <a:rPr lang="en-US" sz="1800" i="1">
                            <a:solidFill>
                              <a:schemeClr val="tx1"/>
                            </a:solidFill>
                            <a:latin typeface="Cambria Math" panose="02040503050406030204" pitchFamily="18" charset="0"/>
                          </a:rPr>
                          <m:t>+</m:t>
                        </m:r>
                        <m:r>
                          <a:rPr lang="en-US" sz="1800" i="1">
                            <a:solidFill>
                              <a:schemeClr val="tx1"/>
                            </a:solidFill>
                            <a:latin typeface="Cambria Math" panose="02040503050406030204" pitchFamily="18" charset="0"/>
                          </a:rPr>
                          <m:t>𝑓𝑝</m:t>
                        </m:r>
                      </m:den>
                    </m:f>
                  </m:oMath>
                </a14:m>
                <a:r>
                  <a:rPr lang="id-ID"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id-ID" sz="1800" b="0" i="0" kern="100" smtClean="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  </m:t>
                    </m:r>
                    <m:r>
                      <a:rPr lang="en-US" sz="1800" i="1" kern="100" smtClean="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𝑅𝑒𝑐𝑎𝑙𝑙</m:t>
                    </m:r>
                    <m:r>
                      <a:rPr lang="en-US" sz="1800" i="1" kern="100" smtClean="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f>
                      <m:fPr>
                        <m:ctrlPr>
                          <a:rPr lang="en-US" sz="18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ctrlPr>
                      </m:fPr>
                      <m:num>
                        <m:r>
                          <a:rPr lang="en-US" sz="18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𝑡𝑝</m:t>
                        </m:r>
                      </m:num>
                      <m:den>
                        <m:r>
                          <a:rPr lang="en-US" sz="18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𝑡𝑝</m:t>
                        </m:r>
                        <m:r>
                          <a:rPr lang="en-US" sz="18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8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𝑓𝑛</m:t>
                        </m:r>
                      </m:den>
                    </m:f>
                  </m:oMath>
                </a14:m>
                <a:endParaRPr lang="id-ID" sz="1800" b="0" i="0" dirty="0">
                  <a:solidFill>
                    <a:schemeClr val="tx1"/>
                  </a:solidFill>
                  <a:effectLst/>
                  <a:latin typeface="Söhne"/>
                </a:endParaRPr>
              </a:p>
              <a:p>
                <a:pPr marL="171450" lvl="1" indent="-171450">
                  <a:lnSpc>
                    <a:spcPct val="150000"/>
                  </a:lnSpc>
                  <a:buFont typeface="Arial" panose="020B0604020202020204" pitchFamily="34" charset="0"/>
                  <a:buChar char="•"/>
                </a:pPr>
                <a:r>
                  <a:rPr lang="en-US" sz="1800" b="1" i="0" dirty="0">
                    <a:solidFill>
                      <a:schemeClr val="tx1"/>
                    </a:solidFill>
                    <a:effectLst/>
                    <a:latin typeface="Tahoma" panose="020B0604030504040204" pitchFamily="34" charset="0"/>
                    <a:ea typeface="Tahoma" panose="020B0604030504040204" pitchFamily="34" charset="0"/>
                    <a:cs typeface="Tahoma" panose="020B0604030504040204" pitchFamily="34" charset="0"/>
                  </a:rPr>
                  <a:t>FRM Performance:</a:t>
                </a:r>
                <a:r>
                  <a:rPr lang="en-US" sz="1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FRM Performance outputs high probabilities for multiple classes. The precision of FRM was slightly lower than that of the original model, but it was still above 0.95, indicating high accuracy.</a:t>
                </a:r>
                <a:endParaRPr lang="id-ID" sz="18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5" name="Text Placeholder 4">
                <a:extLst>
                  <a:ext uri="{FF2B5EF4-FFF2-40B4-BE49-F238E27FC236}">
                    <a16:creationId xmlns:a16="http://schemas.microsoft.com/office/drawing/2014/main" id="{039FDD88-669A-DFB4-07EC-BF213F4CC446}"/>
                  </a:ext>
                </a:extLst>
              </p:cNvPr>
              <p:cNvSpPr txBox="1">
                <a:spLocks noRot="1" noChangeAspect="1" noMove="1" noResize="1" noEditPoints="1" noAdjustHandles="1" noChangeArrowheads="1" noChangeShapeType="1" noTextEdit="1"/>
              </p:cNvSpPr>
              <p:nvPr/>
            </p:nvSpPr>
            <p:spPr>
              <a:xfrm>
                <a:off x="0" y="493517"/>
                <a:ext cx="11759013" cy="1628794"/>
              </a:xfrm>
              <a:prstGeom prst="rect">
                <a:avLst/>
              </a:prstGeom>
              <a:blipFill>
                <a:blip r:embed="rId3"/>
                <a:stretch>
                  <a:fillRect l="-311" r="-207"/>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CA0A0B1-5F52-7B93-6286-2101658E824B}"/>
              </a:ext>
            </a:extLst>
          </p:cNvPr>
          <p:cNvPicPr>
            <a:picLocks noChangeAspect="1"/>
          </p:cNvPicPr>
          <p:nvPr/>
        </p:nvPicPr>
        <p:blipFill>
          <a:blip r:embed="rId4"/>
          <a:stretch>
            <a:fillRect/>
          </a:stretch>
        </p:blipFill>
        <p:spPr>
          <a:xfrm>
            <a:off x="1616845" y="1985215"/>
            <a:ext cx="9149166" cy="4322372"/>
          </a:xfrm>
          <a:prstGeom prst="rect">
            <a:avLst/>
          </a:prstGeom>
        </p:spPr>
      </p:pic>
    </p:spTree>
    <p:extLst>
      <p:ext uri="{BB962C8B-B14F-4D97-AF65-F5344CB8AC3E}">
        <p14:creationId xmlns:p14="http://schemas.microsoft.com/office/powerpoint/2010/main" val="1637541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E04DE-583D-02E0-7D1E-906ADA2DD354}"/>
              </a:ext>
            </a:extLst>
          </p:cNvPr>
          <p:cNvSpPr>
            <a:spLocks noGrp="1"/>
          </p:cNvSpPr>
          <p:nvPr>
            <p:ph type="dt" sz="half" idx="10"/>
          </p:nvPr>
        </p:nvSpPr>
        <p:spPr/>
        <p:txBody>
          <a:bodyPr/>
          <a:lstStyle/>
          <a:p>
            <a:fld id="{9C6703F6-4141-4A64-9BED-B9227BBE9830}" type="datetime1">
              <a:rPr lang="en-US" smtClean="0"/>
              <a:t>2/7/2024</a:t>
            </a:fld>
            <a:endParaRPr lang="en-US" dirty="0"/>
          </a:p>
        </p:txBody>
      </p:sp>
      <p:sp>
        <p:nvSpPr>
          <p:cNvPr id="3" name="Slide Number Placeholder 2">
            <a:extLst>
              <a:ext uri="{FF2B5EF4-FFF2-40B4-BE49-F238E27FC236}">
                <a16:creationId xmlns:a16="http://schemas.microsoft.com/office/drawing/2014/main" id="{3EA5C1D9-99A5-1A59-94B6-D4A1F6954258}"/>
              </a:ext>
            </a:extLst>
          </p:cNvPr>
          <p:cNvSpPr>
            <a:spLocks noGrp="1"/>
          </p:cNvSpPr>
          <p:nvPr>
            <p:ph type="sldNum" sz="quarter" idx="12"/>
          </p:nvPr>
        </p:nvSpPr>
        <p:spPr/>
        <p:txBody>
          <a:bodyPr/>
          <a:lstStyle/>
          <a:p>
            <a:pPr algn="l"/>
            <a:fld id="{FAEF9944-A4F6-4C59-AEBD-678D6480B8EA}" type="slidenum">
              <a:rPr lang="en-US" smtClean="0"/>
              <a:pPr algn="l"/>
              <a:t>13</a:t>
            </a:fld>
            <a:endParaRPr lang="en-US" dirty="0"/>
          </a:p>
        </p:txBody>
      </p:sp>
      <p:sp>
        <p:nvSpPr>
          <p:cNvPr id="5" name="TextBox 4">
            <a:extLst>
              <a:ext uri="{FF2B5EF4-FFF2-40B4-BE49-F238E27FC236}">
                <a16:creationId xmlns:a16="http://schemas.microsoft.com/office/drawing/2014/main" id="{EBBD9937-B506-A4E8-6394-FD63C9A4F2B8}"/>
              </a:ext>
            </a:extLst>
          </p:cNvPr>
          <p:cNvSpPr txBox="1"/>
          <p:nvPr/>
        </p:nvSpPr>
        <p:spPr>
          <a:xfrm>
            <a:off x="622419" y="82221"/>
            <a:ext cx="10947161" cy="810350"/>
          </a:xfrm>
          <a:prstGeom prst="rect">
            <a:avLst/>
          </a:prstGeom>
          <a:noFill/>
        </p:spPr>
        <p:txBody>
          <a:bodyPr wrap="square">
            <a:spAutoFit/>
          </a:bodyPr>
          <a:lstStyle/>
          <a:p>
            <a:pPr algn="ctr">
              <a:lnSpc>
                <a:spcPct val="150000"/>
              </a:lnSpc>
            </a:pPr>
            <a:r>
              <a:rPr lang="en-US" sz="3600" b="1" i="1" dirty="0">
                <a:solidFill>
                  <a:schemeClr val="tx1"/>
                </a:solidFill>
                <a:effectLst/>
                <a:latin typeface="Tahoma" panose="020B0604030504040204" pitchFamily="34" charset="0"/>
                <a:ea typeface="Tahoma" panose="020B0604030504040204" pitchFamily="34" charset="0"/>
                <a:cs typeface="Tahoma" panose="020B0604030504040204" pitchFamily="34" charset="0"/>
              </a:rPr>
              <a:t>Defining Criticality</a:t>
            </a:r>
          </a:p>
        </p:txBody>
      </p:sp>
      <p:sp>
        <p:nvSpPr>
          <p:cNvPr id="9" name="TextBox 8">
            <a:extLst>
              <a:ext uri="{FF2B5EF4-FFF2-40B4-BE49-F238E27FC236}">
                <a16:creationId xmlns:a16="http://schemas.microsoft.com/office/drawing/2014/main" id="{AA6778E9-693A-6E94-560C-465EF3E1E00A}"/>
              </a:ext>
            </a:extLst>
          </p:cNvPr>
          <p:cNvSpPr txBox="1"/>
          <p:nvPr/>
        </p:nvSpPr>
        <p:spPr>
          <a:xfrm>
            <a:off x="990600" y="1500045"/>
            <a:ext cx="10578980" cy="3898952"/>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400" dirty="0"/>
              <a:t>Reactive Defense and Sensor Limitations</a:t>
            </a:r>
            <a:r>
              <a:rPr lang="id-ID" sz="2400" dirty="0"/>
              <a:t>;</a:t>
            </a:r>
          </a:p>
          <a:p>
            <a:pPr marL="800100" lvl="1" indent="-342900">
              <a:lnSpc>
                <a:spcPct val="150000"/>
              </a:lnSpc>
              <a:buFont typeface="Arial" panose="020B0604020202020204" pitchFamily="34" charset="0"/>
              <a:buChar char="•"/>
            </a:pPr>
            <a:r>
              <a:rPr lang="en-US" sz="2400" dirty="0"/>
              <a:t>Reactive sensor-based methods are less effective when key sensors for state distinction are compromised.</a:t>
            </a:r>
          </a:p>
          <a:p>
            <a:pPr marL="342900" indent="-342900">
              <a:lnSpc>
                <a:spcPct val="150000"/>
              </a:lnSpc>
              <a:buFont typeface="Arial" panose="020B0604020202020204" pitchFamily="34" charset="0"/>
              <a:buChar char="•"/>
            </a:pPr>
            <a:r>
              <a:rPr lang="en-US" sz="2400" dirty="0"/>
              <a:t>Redundancy's Role: </a:t>
            </a:r>
            <a:endParaRPr lang="id-ID" sz="2400" dirty="0"/>
          </a:p>
          <a:p>
            <a:pPr marL="800100" lvl="1" indent="-342900">
              <a:lnSpc>
                <a:spcPct val="150000"/>
              </a:lnSpc>
              <a:buFont typeface="Arial" panose="020B0604020202020204" pitchFamily="34" charset="0"/>
              <a:buChar char="•"/>
            </a:pPr>
            <a:r>
              <a:rPr lang="en-US" sz="2400" dirty="0"/>
              <a:t>Redundancy in systems helps maintain functionality despite compromised sensors, highlighting the need for a redundancy assessment metric.</a:t>
            </a:r>
          </a:p>
        </p:txBody>
      </p:sp>
    </p:spTree>
    <p:extLst>
      <p:ext uri="{BB962C8B-B14F-4D97-AF65-F5344CB8AC3E}">
        <p14:creationId xmlns:p14="http://schemas.microsoft.com/office/powerpoint/2010/main" val="1261143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E04DE-583D-02E0-7D1E-906ADA2DD354}"/>
              </a:ext>
            </a:extLst>
          </p:cNvPr>
          <p:cNvSpPr>
            <a:spLocks noGrp="1"/>
          </p:cNvSpPr>
          <p:nvPr>
            <p:ph type="dt" sz="half" idx="10"/>
          </p:nvPr>
        </p:nvSpPr>
        <p:spPr/>
        <p:txBody>
          <a:bodyPr/>
          <a:lstStyle/>
          <a:p>
            <a:fld id="{9C6703F6-4141-4A64-9BED-B9227BBE9830}" type="datetime1">
              <a:rPr lang="en-US" smtClean="0"/>
              <a:t>2/7/2024</a:t>
            </a:fld>
            <a:endParaRPr lang="en-US" dirty="0"/>
          </a:p>
        </p:txBody>
      </p:sp>
      <p:sp>
        <p:nvSpPr>
          <p:cNvPr id="3" name="Slide Number Placeholder 2">
            <a:extLst>
              <a:ext uri="{FF2B5EF4-FFF2-40B4-BE49-F238E27FC236}">
                <a16:creationId xmlns:a16="http://schemas.microsoft.com/office/drawing/2014/main" id="{3EA5C1D9-99A5-1A59-94B6-D4A1F6954258}"/>
              </a:ext>
            </a:extLst>
          </p:cNvPr>
          <p:cNvSpPr>
            <a:spLocks noGrp="1"/>
          </p:cNvSpPr>
          <p:nvPr>
            <p:ph type="sldNum" sz="quarter" idx="12"/>
          </p:nvPr>
        </p:nvSpPr>
        <p:spPr/>
        <p:txBody>
          <a:bodyPr/>
          <a:lstStyle/>
          <a:p>
            <a:pPr algn="l"/>
            <a:fld id="{FAEF9944-A4F6-4C59-AEBD-678D6480B8EA}" type="slidenum">
              <a:rPr lang="en-US" smtClean="0"/>
              <a:pPr algn="l"/>
              <a:t>14</a:t>
            </a:fld>
            <a:endParaRPr lang="en-US" dirty="0"/>
          </a:p>
        </p:txBody>
      </p:sp>
      <p:sp>
        <p:nvSpPr>
          <p:cNvPr id="5" name="TextBox 4">
            <a:extLst>
              <a:ext uri="{FF2B5EF4-FFF2-40B4-BE49-F238E27FC236}">
                <a16:creationId xmlns:a16="http://schemas.microsoft.com/office/drawing/2014/main" id="{EBBD9937-B506-A4E8-6394-FD63C9A4F2B8}"/>
              </a:ext>
            </a:extLst>
          </p:cNvPr>
          <p:cNvSpPr txBox="1"/>
          <p:nvPr/>
        </p:nvSpPr>
        <p:spPr>
          <a:xfrm>
            <a:off x="622419" y="82221"/>
            <a:ext cx="10947161" cy="646331"/>
          </a:xfrm>
          <a:prstGeom prst="rect">
            <a:avLst/>
          </a:prstGeom>
          <a:noFill/>
        </p:spPr>
        <p:txBody>
          <a:bodyPr wrap="square">
            <a:sp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Criticality Metric of Sensors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A6778E9-693A-6E94-560C-465EF3E1E00A}"/>
                  </a:ext>
                </a:extLst>
              </p:cNvPr>
              <p:cNvSpPr txBox="1"/>
              <p:nvPr/>
            </p:nvSpPr>
            <p:spPr>
              <a:xfrm>
                <a:off x="299677" y="728552"/>
                <a:ext cx="11656679" cy="6511654"/>
              </a:xfrm>
              <a:prstGeom prst="rect">
                <a:avLst/>
              </a:prstGeom>
              <a:noFill/>
            </p:spPr>
            <p:txBody>
              <a:bodyPr wrap="square">
                <a:spAutoFit/>
              </a:bodyPr>
              <a:lstStyle/>
              <a:p>
                <a:pPr marL="800100" lvl="1" indent="-342900">
                  <a:lnSpc>
                    <a:spcPct val="150000"/>
                  </a:lnSpc>
                  <a:buFont typeface="Arial" panose="020B0604020202020204" pitchFamily="34" charset="0"/>
                  <a:buChar char="•"/>
                </a:pPr>
                <a:r>
                  <a:rPr lang="en-US" dirty="0"/>
                  <a:t>The formula provided describes a method for determining the criticality of a group of sensors g in distinguishing between two classes, </a:t>
                </a:r>
                <a14:m>
                  <m:oMath xmlns:m="http://schemas.openxmlformats.org/officeDocument/2006/math">
                    <m:r>
                      <a:rPr lang="en-US" i="1" kern="100" smtClean="0">
                        <a:latin typeface="Cambria Math" panose="02040503050406030204" pitchFamily="18" charset="0"/>
                        <a:ea typeface="游明朝" panose="02020400000000000000" pitchFamily="18" charset="-128"/>
                        <a:cs typeface="Times New Roman" panose="02020603050405020304" pitchFamily="18" charset="0"/>
                      </a:rPr>
                      <m:t>𝑖</m:t>
                    </m:r>
                  </m:oMath>
                </a14:m>
                <a:r>
                  <a:rPr lang="en-US" dirty="0"/>
                  <a:t> and </a:t>
                </a:r>
                <a14:m>
                  <m:oMath xmlns:m="http://schemas.openxmlformats.org/officeDocument/2006/math">
                    <m:r>
                      <a:rPr lang="en-US" i="1" kern="100">
                        <a:latin typeface="Cambria Math" panose="02040503050406030204" pitchFamily="18" charset="0"/>
                        <a:ea typeface="游明朝" panose="02020400000000000000" pitchFamily="18" charset="-128"/>
                        <a:cs typeface="Times New Roman" panose="02020603050405020304" pitchFamily="18" charset="0"/>
                      </a:rPr>
                      <m:t>𝑗</m:t>
                    </m:r>
                  </m:oMath>
                </a14:m>
                <a:r>
                  <a:rPr lang="en-US" dirty="0"/>
                  <a:t>, using FRM) model. </a:t>
                </a:r>
              </a:p>
              <a:p>
                <a:pPr marL="800100" lvl="1" indent="-342900">
                  <a:lnSpc>
                    <a:spcPct val="150000"/>
                  </a:lnSpc>
                  <a:buFont typeface="Arial" panose="020B0604020202020204" pitchFamily="34" charset="0"/>
                  <a:buChar char="•"/>
                </a:pPr>
                <a:r>
                  <a:rPr lang="en-US" dirty="0"/>
                  <a:t>This criticality is assessed without relying on the sensor values from the group </a:t>
                </a:r>
                <a:r>
                  <a:rPr lang="en-US" i="1" dirty="0"/>
                  <a:t>g</a:t>
                </a:r>
              </a:p>
              <a:p>
                <a:pPr marL="800100" lvl="1" indent="-342900">
                  <a:lnSpc>
                    <a:spcPct val="150000"/>
                  </a:lnSpc>
                  <a:buFont typeface="Arial" panose="020B0604020202020204" pitchFamily="34" charset="0"/>
                  <a:buChar char="•"/>
                </a:pPr>
                <a:r>
                  <a:rPr lang="en-US" dirty="0"/>
                  <a:t>Here's a breakdown of the formula and its components:</a:t>
                </a: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US" sz="2000" i="1" kern="100">
                              <a:effectLst/>
                              <a:latin typeface="Cambria Math" panose="02040503050406030204" pitchFamily="18" charset="0"/>
                              <a:ea typeface="游明朝" panose="02020400000000000000" pitchFamily="18" charset="-128"/>
                              <a:cs typeface="Times New Roman" panose="02020603050405020304" pitchFamily="18" charset="0"/>
                            </a:rPr>
                          </m:ctrlPr>
                        </m:sSubPr>
                        <m:e>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𝐶</m:t>
                          </m:r>
                        </m:e>
                        <m:sub>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𝑠</m:t>
                          </m:r>
                        </m:sub>
                      </m:sSub>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m:t>
                      </m:r>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𝑖</m:t>
                      </m:r>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m:t>
                      </m:r>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𝑗</m:t>
                      </m:r>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m:t>
                      </m:r>
                      <m:f>
                        <m:fPr>
                          <m:ctrlPr>
                            <a:rPr lang="en-US" sz="2000" i="1" kern="100">
                              <a:effectLst/>
                              <a:latin typeface="Cambria Math" panose="02040503050406030204" pitchFamily="18" charset="0"/>
                              <a:ea typeface="游明朝" panose="02020400000000000000" pitchFamily="18" charset="-128"/>
                              <a:cs typeface="Times New Roman" panose="02020603050405020304" pitchFamily="18" charset="0"/>
                            </a:rPr>
                          </m:ctrlPr>
                        </m:fPr>
                        <m:num>
                          <m:nary>
                            <m:naryPr>
                              <m:chr m:val="∑"/>
                              <m:limLoc m:val="undOvr"/>
                              <m:grow m:val="on"/>
                              <m:supHide m:val="on"/>
                              <m:ctrlPr>
                                <a:rPr lang="en-US" sz="2000" i="1" kern="100">
                                  <a:effectLst/>
                                  <a:latin typeface="Cambria Math" panose="02040503050406030204" pitchFamily="18" charset="0"/>
                                  <a:ea typeface="游明朝" panose="02020400000000000000" pitchFamily="18" charset="-128"/>
                                  <a:cs typeface="Times New Roman" panose="02020603050405020304" pitchFamily="18" charset="0"/>
                                </a:rPr>
                              </m:ctrlPr>
                            </m:naryPr>
                            <m:sub>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𝑑</m:t>
                              </m:r>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m:t>
                              </m:r>
                              <m:sSub>
                                <m:sSubPr>
                                  <m:ctrlPr>
                                    <a:rPr lang="en-US" sz="2000" i="1" kern="100">
                                      <a:effectLst/>
                                      <a:latin typeface="Cambria Math" panose="02040503050406030204" pitchFamily="18" charset="0"/>
                                      <a:ea typeface="游明朝" panose="02020400000000000000" pitchFamily="18" charset="-128"/>
                                      <a:cs typeface="Times New Roman" panose="02020603050405020304" pitchFamily="18" charset="0"/>
                                    </a:rPr>
                                  </m:ctrlPr>
                                </m:sSubPr>
                                <m:e>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𝐷</m:t>
                                  </m:r>
                                </m:e>
                                <m:sub>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𝑖</m:t>
                                  </m:r>
                                </m:sub>
                              </m:sSub>
                            </m:sub>
                            <m:sup/>
                            <m:e>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 </m:t>
                              </m:r>
                            </m:e>
                          </m:nary>
                          <m:sSubSup>
                            <m:sSubSupPr>
                              <m:ctrlPr>
                                <a:rPr lang="en-US" sz="2000" i="1" kern="100">
                                  <a:effectLst/>
                                  <a:latin typeface="Cambria Math" panose="02040503050406030204" pitchFamily="18" charset="0"/>
                                  <a:ea typeface="游明朝" panose="02020400000000000000" pitchFamily="18" charset="-128"/>
                                  <a:cs typeface="Times New Roman" panose="02020603050405020304" pitchFamily="18" charset="0"/>
                                </a:rPr>
                              </m:ctrlPr>
                            </m:sSubSupPr>
                            <m:e>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𝑌</m:t>
                              </m:r>
                            </m:e>
                            <m:sub>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𝑗</m:t>
                              </m:r>
                            </m:sub>
                            <m:sup>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𝑔</m:t>
                              </m:r>
                            </m:sup>
                          </m:sSubSup>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m:t>
                          </m:r>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𝑑</m:t>
                          </m:r>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m:t>
                          </m:r>
                        </m:num>
                        <m:den>
                          <m:d>
                            <m:dPr>
                              <m:begChr m:val="|"/>
                              <m:endChr m:val="|"/>
                              <m:ctrlPr>
                                <a:rPr lang="en-US" sz="2000" i="1" kern="100">
                                  <a:effectLst/>
                                  <a:latin typeface="Cambria Math" panose="02040503050406030204" pitchFamily="18" charset="0"/>
                                  <a:ea typeface="游明朝" panose="02020400000000000000" pitchFamily="18" charset="-128"/>
                                  <a:cs typeface="Times New Roman" panose="02020603050405020304" pitchFamily="18" charset="0"/>
                                </a:rPr>
                              </m:ctrlPr>
                            </m:dPr>
                            <m:e>
                              <m:sSub>
                                <m:sSubPr>
                                  <m:ctrlPr>
                                    <a:rPr lang="en-US" sz="2000" i="1" kern="100">
                                      <a:effectLst/>
                                      <a:latin typeface="Cambria Math" panose="02040503050406030204" pitchFamily="18" charset="0"/>
                                      <a:ea typeface="游明朝" panose="02020400000000000000" pitchFamily="18" charset="-128"/>
                                      <a:cs typeface="Times New Roman" panose="02020603050405020304" pitchFamily="18" charset="0"/>
                                    </a:rPr>
                                  </m:ctrlPr>
                                </m:sSubPr>
                                <m:e>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𝐷</m:t>
                                  </m:r>
                                </m:e>
                                <m:sub>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𝑖</m:t>
                                  </m:r>
                                </m:sub>
                              </m:sSub>
                            </m:e>
                          </m:d>
                        </m:den>
                      </m:f>
                    </m:oMath>
                  </m:oMathPara>
                </a14:m>
                <a:endParaRPr lang="en-US" sz="2000" kern="100" dirty="0">
                  <a:effectLst/>
                  <a:latin typeface="Calibri" panose="020F0502020204030204" pitchFamily="34" charset="0"/>
                  <a:ea typeface="游明朝" panose="02020400000000000000" pitchFamily="18" charset="-128"/>
                  <a:cs typeface="Times New Roman" panose="02020603050405020304" pitchFamily="18" charset="0"/>
                </a:endParaRPr>
              </a:p>
              <a:p>
                <a:pPr marL="800100" lvl="1" indent="-342900">
                  <a:lnSpc>
                    <a:spcPct val="150000"/>
                  </a:lnSpc>
                  <a:buFont typeface="Arial" panose="020B0604020202020204" pitchFamily="34" charset="0"/>
                  <a:buChar char="•"/>
                </a:pPr>
                <a14:m>
                  <m:oMath xmlns:m="http://schemas.openxmlformats.org/officeDocument/2006/math">
                    <m:sSub>
                      <m:sSubPr>
                        <m:ctrlPr>
                          <a:rPr lang="en-US" sz="1800" i="1" kern="100" smtClean="0">
                            <a:effectLst/>
                            <a:latin typeface="Cambria Math" panose="02040503050406030204" pitchFamily="18" charset="0"/>
                            <a:ea typeface="游明朝" panose="02020400000000000000" pitchFamily="18" charset="-128"/>
                            <a:cs typeface="Times New Roman" panose="02020603050405020304" pitchFamily="18" charset="0"/>
                          </a:rPr>
                        </m:ctrlPr>
                      </m:sSubPr>
                      <m:e>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𝐶</m:t>
                        </m:r>
                      </m:e>
                      <m:sub>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𝑠</m:t>
                        </m:r>
                      </m:sub>
                    </m:sSub>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m:t>
                    </m:r>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𝑖</m:t>
                    </m:r>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m:t>
                    </m:r>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𝑗</m:t>
                    </m:r>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m:t>
                    </m:r>
                  </m:oMath>
                </a14:m>
                <a:r>
                  <a:rPr lang="en-US" dirty="0"/>
                  <a:t> Represents the criticality of the sensor group </a:t>
                </a:r>
                <a:r>
                  <a:rPr lang="en-US" i="1" dirty="0"/>
                  <a:t>g</a:t>
                </a:r>
                <a:r>
                  <a:rPr lang="en-US" dirty="0"/>
                  <a:t> for distinguishing between class </a:t>
                </a:r>
                <a14:m>
                  <m:oMath xmlns:m="http://schemas.openxmlformats.org/officeDocument/2006/math">
                    <m:r>
                      <a:rPr lang="en-US" i="1" kern="100">
                        <a:latin typeface="Cambria Math" panose="02040503050406030204" pitchFamily="18" charset="0"/>
                        <a:ea typeface="游明朝" panose="02020400000000000000" pitchFamily="18" charset="-128"/>
                        <a:cs typeface="Times New Roman" panose="02020603050405020304" pitchFamily="18" charset="0"/>
                      </a:rPr>
                      <m:t>𝑖</m:t>
                    </m:r>
                  </m:oMath>
                </a14:m>
                <a:r>
                  <a:rPr lang="en-US" dirty="0"/>
                  <a:t> and class </a:t>
                </a:r>
                <a14:m>
                  <m:oMath xmlns:m="http://schemas.openxmlformats.org/officeDocument/2006/math">
                    <m:r>
                      <a:rPr lang="en-US" i="1" kern="100">
                        <a:latin typeface="Cambria Math" panose="02040503050406030204" pitchFamily="18" charset="0"/>
                        <a:ea typeface="游明朝" panose="02020400000000000000" pitchFamily="18" charset="-128"/>
                        <a:cs typeface="Times New Roman" panose="02020603050405020304" pitchFamily="18" charset="0"/>
                      </a:rPr>
                      <m:t>𝑗</m:t>
                    </m:r>
                  </m:oMath>
                </a14:m>
                <a:r>
                  <a:rPr lang="en-US" dirty="0"/>
                  <a:t>.</a:t>
                </a:r>
              </a:p>
              <a:p>
                <a:pPr marL="800100" lvl="1" indent="-342900">
                  <a:lnSpc>
                    <a:spcPct val="150000"/>
                  </a:lnSpc>
                  <a:buFont typeface="Arial" panose="020B0604020202020204" pitchFamily="34" charset="0"/>
                  <a:buChar char="•"/>
                </a:pPr>
                <a14:m>
                  <m:oMath xmlns:m="http://schemas.openxmlformats.org/officeDocument/2006/math">
                    <m:sSub>
                      <m:sSubPr>
                        <m:ctrlPr>
                          <a:rPr lang="en-US" sz="1800" i="1" kern="100" smtClean="0">
                            <a:effectLst/>
                            <a:latin typeface="Cambria Math" panose="02040503050406030204" pitchFamily="18" charset="0"/>
                            <a:ea typeface="游明朝" panose="02020400000000000000" pitchFamily="18" charset="-128"/>
                            <a:cs typeface="Times New Roman" panose="02020603050405020304" pitchFamily="18" charset="0"/>
                          </a:rPr>
                        </m:ctrlPr>
                      </m:sSubPr>
                      <m:e>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𝐷</m:t>
                        </m:r>
                      </m:e>
                      <m:sub>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𝑖</m:t>
                        </m:r>
                      </m:sub>
                    </m:sSub>
                    <m:r>
                      <a:rPr lang="en-US" sz="1800" b="0" i="0" kern="100" smtClean="0">
                        <a:effectLst/>
                        <a:latin typeface="Cambria Math" panose="02040503050406030204" pitchFamily="18" charset="0"/>
                        <a:ea typeface="游明朝" panose="02020400000000000000" pitchFamily="18" charset="-128"/>
                        <a:cs typeface="Times New Roman" panose="02020603050405020304" pitchFamily="18" charset="0"/>
                      </a:rPr>
                      <m:t> :</m:t>
                    </m:r>
                    <m:r>
                      <m:rPr>
                        <m:nor/>
                      </m:rPr>
                      <a:rPr lang="en-US"/>
                      <m:t>The</m:t>
                    </m:r>
                    <m:r>
                      <m:rPr>
                        <m:nor/>
                      </m:rPr>
                      <a:rPr lang="en-US"/>
                      <m:t> </m:t>
                    </m:r>
                    <m:r>
                      <m:rPr>
                        <m:nor/>
                      </m:rPr>
                      <a:rPr lang="en-US"/>
                      <m:t>set</m:t>
                    </m:r>
                    <m:r>
                      <m:rPr>
                        <m:nor/>
                      </m:rPr>
                      <a:rPr lang="en-US"/>
                      <m:t> </m:t>
                    </m:r>
                    <m:r>
                      <m:rPr>
                        <m:nor/>
                      </m:rPr>
                      <a:rPr lang="en-US"/>
                      <m:t>of</m:t>
                    </m:r>
                    <m:r>
                      <m:rPr>
                        <m:nor/>
                      </m:rPr>
                      <a:rPr lang="en-US"/>
                      <m:t> </m:t>
                    </m:r>
                    <m:r>
                      <m:rPr>
                        <m:nor/>
                      </m:rPr>
                      <a:rPr lang="en-US"/>
                      <m:t>all</m:t>
                    </m:r>
                    <m:r>
                      <m:rPr>
                        <m:nor/>
                      </m:rPr>
                      <a:rPr lang="en-US"/>
                      <m:t> </m:t>
                    </m:r>
                    <m:r>
                      <m:rPr>
                        <m:nor/>
                      </m:rPr>
                      <a:rPr lang="en-US"/>
                      <m:t>data</m:t>
                    </m:r>
                    <m:r>
                      <m:rPr>
                        <m:nor/>
                      </m:rPr>
                      <a:rPr lang="en-US"/>
                      <m:t> </m:t>
                    </m:r>
                    <m:r>
                      <m:rPr>
                        <m:nor/>
                      </m:rPr>
                      <a:rPr lang="en-US"/>
                      <m:t>points</m:t>
                    </m:r>
                    <m:r>
                      <m:rPr>
                        <m:nor/>
                      </m:rPr>
                      <a:rPr lang="en-US"/>
                      <m:t> </m:t>
                    </m:r>
                    <m:r>
                      <m:rPr>
                        <m:nor/>
                      </m:rPr>
                      <a:rPr lang="en-US"/>
                      <m:t>whose</m:t>
                    </m:r>
                    <m:r>
                      <m:rPr>
                        <m:nor/>
                      </m:rPr>
                      <a:rPr lang="en-US"/>
                      <m:t> </m:t>
                    </m:r>
                    <m:r>
                      <m:rPr>
                        <m:nor/>
                      </m:rPr>
                      <a:rPr lang="en-US"/>
                      <m:t>actual</m:t>
                    </m:r>
                    <m:r>
                      <m:rPr>
                        <m:nor/>
                      </m:rPr>
                      <a:rPr lang="en-US"/>
                      <m:t> </m:t>
                    </m:r>
                    <m:r>
                      <m:rPr>
                        <m:nor/>
                      </m:rPr>
                      <a:rPr lang="en-US"/>
                      <m:t>class</m:t>
                    </m:r>
                    <m:r>
                      <m:rPr>
                        <m:nor/>
                      </m:rPr>
                      <a:rPr lang="en-US"/>
                      <m:t> </m:t>
                    </m:r>
                    <m:r>
                      <m:rPr>
                        <m:nor/>
                      </m:rPr>
                      <a:rPr lang="en-US"/>
                      <m:t>is</m:t>
                    </m:r>
                    <m:r>
                      <a:rPr lang="en-US" b="0" i="1" smtClean="0">
                        <a:latin typeface="Cambria Math" panose="02040503050406030204" pitchFamily="18" charset="0"/>
                      </a:rPr>
                      <m:t> </m:t>
                    </m:r>
                    <m:r>
                      <a:rPr lang="en-US" i="1" kern="100">
                        <a:latin typeface="Cambria Math" panose="02040503050406030204" pitchFamily="18" charset="0"/>
                        <a:ea typeface="游明朝" panose="02020400000000000000" pitchFamily="18" charset="-128"/>
                        <a:cs typeface="Times New Roman" panose="02020603050405020304" pitchFamily="18" charset="0"/>
                      </a:rPr>
                      <m:t>𝑖</m:t>
                    </m:r>
                    <m:r>
                      <m:rPr>
                        <m:nor/>
                      </m:rPr>
                      <a:rPr lang="en-US"/>
                      <m:t>.</m:t>
                    </m:r>
                  </m:oMath>
                </a14:m>
                <a:endParaRPr lang="en-US" dirty="0"/>
              </a:p>
              <a:p>
                <a:pPr marL="800100" lvl="1" indent="-342900">
                  <a:lnSpc>
                    <a:spcPct val="150000"/>
                  </a:lnSpc>
                  <a:buFont typeface="Arial" panose="020B0604020202020204" pitchFamily="34" charset="0"/>
                  <a:buChar char="•"/>
                </a:pPr>
                <a14:m>
                  <m:oMath xmlns:m="http://schemas.openxmlformats.org/officeDocument/2006/math">
                    <m:sSubSup>
                      <m:sSubSupPr>
                        <m:ctrlPr>
                          <a:rPr lang="en-US" sz="1800" i="1" kern="100" smtClean="0">
                            <a:effectLst/>
                            <a:latin typeface="Cambria Math" panose="02040503050406030204" pitchFamily="18" charset="0"/>
                            <a:ea typeface="游明朝" panose="02020400000000000000" pitchFamily="18" charset="-128"/>
                            <a:cs typeface="Times New Roman" panose="02020603050405020304" pitchFamily="18" charset="0"/>
                          </a:rPr>
                        </m:ctrlPr>
                      </m:sSubSupPr>
                      <m:e>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𝑌</m:t>
                        </m:r>
                      </m:e>
                      <m:sub>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𝑗</m:t>
                        </m:r>
                      </m:sub>
                      <m:sup>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𝑔</m:t>
                        </m:r>
                      </m:sup>
                    </m:sSubSup>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m:t>
                    </m:r>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𝑑</m:t>
                    </m:r>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m:t>
                    </m:r>
                  </m:oMath>
                </a14:m>
                <a:r>
                  <a:rPr lang="en-US" dirty="0"/>
                  <a:t> : The output probability of class </a:t>
                </a:r>
                <a14:m>
                  <m:oMath xmlns:m="http://schemas.openxmlformats.org/officeDocument/2006/math">
                    <m:r>
                      <a:rPr lang="en-US" i="1" kern="100">
                        <a:latin typeface="Cambria Math" panose="02040503050406030204" pitchFamily="18" charset="0"/>
                        <a:ea typeface="游明朝" panose="02020400000000000000" pitchFamily="18" charset="-128"/>
                        <a:cs typeface="Times New Roman" panose="02020603050405020304" pitchFamily="18" charset="0"/>
                      </a:rPr>
                      <m:t>𝑗</m:t>
                    </m:r>
                    <m:r>
                      <a:rPr lang="en-US" i="1" kern="100">
                        <a:latin typeface="Cambria Math" panose="02040503050406030204" pitchFamily="18" charset="0"/>
                        <a:ea typeface="游明朝" panose="02020400000000000000" pitchFamily="18" charset="-128"/>
                        <a:cs typeface="Times New Roman" panose="02020603050405020304" pitchFamily="18" charset="0"/>
                      </a:rPr>
                      <m:t> </m:t>
                    </m:r>
                  </m:oMath>
                </a14:m>
                <a:r>
                  <a:rPr lang="en-US" dirty="0"/>
                  <a:t>given by the FRM, calculated without using the sensor values from group </a:t>
                </a:r>
                <a:r>
                  <a:rPr lang="en-US" i="1" dirty="0"/>
                  <a:t>g</a:t>
                </a:r>
                <a:r>
                  <a:rPr lang="en-US" dirty="0"/>
                  <a:t> for a specific data point </a:t>
                </a:r>
                <a:r>
                  <a:rPr lang="en-US" i="1" dirty="0"/>
                  <a:t>d</a:t>
                </a:r>
                <a:r>
                  <a:rPr lang="en-US" dirty="0"/>
                  <a:t>.</a:t>
                </a:r>
              </a:p>
              <a:p>
                <a:pPr marL="800100" lvl="1" indent="-342900">
                  <a:lnSpc>
                    <a:spcPct val="150000"/>
                  </a:lnSpc>
                  <a:buFont typeface="Arial" panose="020B0604020202020204" pitchFamily="34" charset="0"/>
                  <a:buChar char="•"/>
                </a:pPr>
                <a14:m>
                  <m:oMath xmlns:m="http://schemas.openxmlformats.org/officeDocument/2006/math">
                    <m:nary>
                      <m:naryPr>
                        <m:chr m:val="∑"/>
                        <m:limLoc m:val="undOvr"/>
                        <m:grow m:val="on"/>
                        <m:supHide m:val="on"/>
                        <m:ctrlPr>
                          <a:rPr lang="en-US" sz="1800" i="1" kern="100" smtClean="0">
                            <a:effectLst/>
                            <a:latin typeface="Cambria Math" panose="02040503050406030204" pitchFamily="18" charset="0"/>
                            <a:ea typeface="游明朝" panose="02020400000000000000" pitchFamily="18" charset="-128"/>
                            <a:cs typeface="Times New Roman" panose="02020603050405020304" pitchFamily="18" charset="0"/>
                          </a:rPr>
                        </m:ctrlPr>
                      </m:naryPr>
                      <m:sub>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𝑑</m:t>
                        </m:r>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m:t>
                        </m:r>
                        <m:sSub>
                          <m:sSubPr>
                            <m:ctrlPr>
                              <a:rPr lang="en-US" sz="1800" i="1" kern="100">
                                <a:effectLst/>
                                <a:latin typeface="Cambria Math" panose="02040503050406030204" pitchFamily="18" charset="0"/>
                                <a:ea typeface="游明朝" panose="02020400000000000000" pitchFamily="18" charset="-128"/>
                                <a:cs typeface="Times New Roman" panose="02020603050405020304" pitchFamily="18" charset="0"/>
                              </a:rPr>
                            </m:ctrlPr>
                          </m:sSubPr>
                          <m:e>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𝐷</m:t>
                            </m:r>
                          </m:e>
                          <m:sub>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𝑖</m:t>
                            </m:r>
                          </m:sub>
                        </m:sSub>
                      </m:sub>
                      <m:sup/>
                      <m:e>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 </m:t>
                        </m:r>
                      </m:e>
                    </m:nary>
                    <m:sSubSup>
                      <m:sSubSupPr>
                        <m:ctrlPr>
                          <a:rPr lang="en-US" sz="1800" i="1" kern="100">
                            <a:effectLst/>
                            <a:latin typeface="Cambria Math" panose="02040503050406030204" pitchFamily="18" charset="0"/>
                            <a:ea typeface="游明朝" panose="02020400000000000000" pitchFamily="18" charset="-128"/>
                            <a:cs typeface="Times New Roman" panose="02020603050405020304" pitchFamily="18" charset="0"/>
                          </a:rPr>
                        </m:ctrlPr>
                      </m:sSubSupPr>
                      <m:e>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𝑌</m:t>
                        </m:r>
                      </m:e>
                      <m:sub>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𝑗</m:t>
                        </m:r>
                      </m:sub>
                      <m:sup>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𝑔</m:t>
                        </m:r>
                      </m:sup>
                    </m:sSubSup>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m:t>
                    </m:r>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𝑑</m:t>
                    </m:r>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m:t>
                    </m:r>
                  </m:oMath>
                </a14:m>
                <a:r>
                  <a:rPr lang="en-US" dirty="0"/>
                  <a:t> : The summation of the output probabilities for class </a:t>
                </a:r>
                <a14:m>
                  <m:oMath xmlns:m="http://schemas.openxmlformats.org/officeDocument/2006/math">
                    <m:r>
                      <a:rPr lang="en-US" i="1" kern="100">
                        <a:latin typeface="Cambria Math" panose="02040503050406030204" pitchFamily="18" charset="0"/>
                        <a:ea typeface="游明朝" panose="02020400000000000000" pitchFamily="18" charset="-128"/>
                        <a:cs typeface="Times New Roman" panose="02020603050405020304" pitchFamily="18" charset="0"/>
                      </a:rPr>
                      <m:t>𝑗</m:t>
                    </m:r>
                    <m:r>
                      <a:rPr lang="en-US" i="1" kern="100">
                        <a:latin typeface="Cambria Math" panose="02040503050406030204" pitchFamily="18" charset="0"/>
                        <a:ea typeface="游明朝" panose="02020400000000000000" pitchFamily="18" charset="-128"/>
                        <a:cs typeface="Times New Roman" panose="02020603050405020304" pitchFamily="18" charset="0"/>
                      </a:rPr>
                      <m:t> </m:t>
                    </m:r>
                  </m:oMath>
                </a14:m>
                <a:r>
                  <a:rPr lang="en-US" dirty="0"/>
                  <a:t>over all data points in </a:t>
                </a:r>
                <a14:m>
                  <m:oMath xmlns:m="http://schemas.openxmlformats.org/officeDocument/2006/math">
                    <m:sSub>
                      <m:sSubPr>
                        <m:ctrlPr>
                          <a:rPr lang="en-US" i="1" kern="100">
                            <a:latin typeface="Cambria Math" panose="02040503050406030204" pitchFamily="18" charset="0"/>
                            <a:ea typeface="游明朝" panose="02020400000000000000" pitchFamily="18" charset="-128"/>
                            <a:cs typeface="Times New Roman" panose="02020603050405020304" pitchFamily="18" charset="0"/>
                          </a:rPr>
                        </m:ctrlPr>
                      </m:sSubPr>
                      <m:e>
                        <m:r>
                          <a:rPr lang="en-US" i="1" kern="100">
                            <a:latin typeface="Cambria Math" panose="02040503050406030204" pitchFamily="18" charset="0"/>
                            <a:ea typeface="游明朝" panose="02020400000000000000" pitchFamily="18" charset="-128"/>
                            <a:cs typeface="Times New Roman" panose="02020603050405020304" pitchFamily="18" charset="0"/>
                          </a:rPr>
                          <m:t>𝐷</m:t>
                        </m:r>
                      </m:e>
                      <m:sub>
                        <m:r>
                          <a:rPr lang="en-US" i="1" kern="100">
                            <a:latin typeface="Cambria Math" panose="02040503050406030204" pitchFamily="18" charset="0"/>
                            <a:ea typeface="游明朝" panose="02020400000000000000" pitchFamily="18" charset="-128"/>
                            <a:cs typeface="Times New Roman" panose="02020603050405020304" pitchFamily="18" charset="0"/>
                          </a:rPr>
                          <m:t>𝑖</m:t>
                        </m:r>
                      </m:sub>
                    </m:sSub>
                  </m:oMath>
                </a14:m>
                <a:r>
                  <a:rPr lang="en-US" dirty="0"/>
                  <a:t>, calculated without the sensor values from group </a:t>
                </a:r>
                <a:r>
                  <a:rPr lang="en-US" i="1" dirty="0"/>
                  <a:t>g</a:t>
                </a:r>
                <a:r>
                  <a:rPr lang="en-US" dirty="0"/>
                  <a:t>.</a:t>
                </a:r>
              </a:p>
              <a:p>
                <a:pPr marL="800100" lvl="1" indent="-342900">
                  <a:lnSpc>
                    <a:spcPct val="150000"/>
                  </a:lnSpc>
                  <a:buFont typeface="Arial" panose="020B0604020202020204" pitchFamily="34" charset="0"/>
                  <a:buChar char="•"/>
                </a:pPr>
                <a14:m>
                  <m:oMath xmlns:m="http://schemas.openxmlformats.org/officeDocument/2006/math">
                    <m:d>
                      <m:dPr>
                        <m:begChr m:val="|"/>
                        <m:endChr m:val="|"/>
                        <m:ctrlPr>
                          <a:rPr lang="en-US" sz="1800" i="1" kern="100" smtClean="0">
                            <a:effectLst/>
                            <a:latin typeface="Cambria Math" panose="02040503050406030204" pitchFamily="18" charset="0"/>
                            <a:ea typeface="游明朝" panose="02020400000000000000" pitchFamily="18" charset="-128"/>
                            <a:cs typeface="Times New Roman" panose="02020603050405020304" pitchFamily="18" charset="0"/>
                          </a:rPr>
                        </m:ctrlPr>
                      </m:dPr>
                      <m:e>
                        <m:sSub>
                          <m:sSubPr>
                            <m:ctrlPr>
                              <a:rPr lang="en-US" sz="1800" i="1" kern="100">
                                <a:effectLst/>
                                <a:latin typeface="Cambria Math" panose="02040503050406030204" pitchFamily="18" charset="0"/>
                                <a:ea typeface="游明朝" panose="02020400000000000000" pitchFamily="18" charset="-128"/>
                                <a:cs typeface="Times New Roman" panose="02020603050405020304" pitchFamily="18" charset="0"/>
                              </a:rPr>
                            </m:ctrlPr>
                          </m:sSubPr>
                          <m:e>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𝐷</m:t>
                            </m:r>
                          </m:e>
                          <m:sub>
                            <m:r>
                              <a:rPr lang="en-US" sz="1800" b="0" i="1" kern="100">
                                <a:effectLst/>
                                <a:latin typeface="Cambria Math" panose="02040503050406030204" pitchFamily="18" charset="0"/>
                                <a:ea typeface="游明朝" panose="02020400000000000000" pitchFamily="18" charset="-128"/>
                                <a:cs typeface="Times New Roman" panose="02020603050405020304" pitchFamily="18" charset="0"/>
                              </a:rPr>
                              <m:t>𝑖</m:t>
                            </m:r>
                          </m:sub>
                        </m:sSub>
                      </m:e>
                    </m:d>
                  </m:oMath>
                </a14:m>
                <a:r>
                  <a:rPr lang="en-US" dirty="0"/>
                  <a:t> : The total number of data points in </a:t>
                </a:r>
                <a14:m>
                  <m:oMath xmlns:m="http://schemas.openxmlformats.org/officeDocument/2006/math">
                    <m:sSub>
                      <m:sSubPr>
                        <m:ctrlPr>
                          <a:rPr lang="en-US" i="1" kern="100">
                            <a:latin typeface="Cambria Math" panose="02040503050406030204" pitchFamily="18" charset="0"/>
                            <a:ea typeface="游明朝" panose="02020400000000000000" pitchFamily="18" charset="-128"/>
                            <a:cs typeface="Times New Roman" panose="02020603050405020304" pitchFamily="18" charset="0"/>
                          </a:rPr>
                        </m:ctrlPr>
                      </m:sSubPr>
                      <m:e>
                        <m:r>
                          <a:rPr lang="en-US" i="1" kern="100">
                            <a:latin typeface="Cambria Math" panose="02040503050406030204" pitchFamily="18" charset="0"/>
                            <a:ea typeface="游明朝" panose="02020400000000000000" pitchFamily="18" charset="-128"/>
                            <a:cs typeface="Times New Roman" panose="02020603050405020304" pitchFamily="18" charset="0"/>
                          </a:rPr>
                          <m:t>𝐷</m:t>
                        </m:r>
                      </m:e>
                      <m:sub>
                        <m:r>
                          <a:rPr lang="en-US" i="1" kern="100">
                            <a:latin typeface="Cambria Math" panose="02040503050406030204" pitchFamily="18" charset="0"/>
                            <a:ea typeface="游明朝" panose="02020400000000000000" pitchFamily="18" charset="-128"/>
                            <a:cs typeface="Times New Roman" panose="02020603050405020304" pitchFamily="18" charset="0"/>
                          </a:rPr>
                          <m:t>𝑖</m:t>
                        </m:r>
                      </m:sub>
                    </m:sSub>
                  </m:oMath>
                </a14:m>
                <a:r>
                  <a:rPr lang="en-US" dirty="0"/>
                  <a:t>​, which acts as the denominator to normalize the criticality measure.</a:t>
                </a:r>
              </a:p>
              <a:p>
                <a:pPr marL="800100" lvl="1" indent="-342900">
                  <a:lnSpc>
                    <a:spcPct val="150000"/>
                  </a:lnSpc>
                  <a:buFont typeface="Arial" panose="020B0604020202020204" pitchFamily="34" charset="0"/>
                  <a:buChar char="•"/>
                </a:pPr>
                <a:endParaRPr lang="en-US" dirty="0"/>
              </a:p>
            </p:txBody>
          </p:sp>
        </mc:Choice>
        <mc:Fallback xmlns="">
          <p:sp>
            <p:nvSpPr>
              <p:cNvPr id="9" name="TextBox 8">
                <a:extLst>
                  <a:ext uri="{FF2B5EF4-FFF2-40B4-BE49-F238E27FC236}">
                    <a16:creationId xmlns:a16="http://schemas.microsoft.com/office/drawing/2014/main" id="{AA6778E9-693A-6E94-560C-465EF3E1E00A}"/>
                  </a:ext>
                </a:extLst>
              </p:cNvPr>
              <p:cNvSpPr txBox="1">
                <a:spLocks noRot="1" noChangeAspect="1" noMove="1" noResize="1" noEditPoints="1" noAdjustHandles="1" noChangeArrowheads="1" noChangeShapeType="1" noTextEdit="1"/>
              </p:cNvSpPr>
              <p:nvPr/>
            </p:nvSpPr>
            <p:spPr>
              <a:xfrm>
                <a:off x="299677" y="728552"/>
                <a:ext cx="11656679" cy="6511654"/>
              </a:xfrm>
              <a:prstGeom prst="rect">
                <a:avLst/>
              </a:prstGeom>
              <a:blipFill>
                <a:blip r:embed="rId3"/>
                <a:stretch>
                  <a:fillRect r="-418"/>
                </a:stretch>
              </a:blipFill>
            </p:spPr>
            <p:txBody>
              <a:bodyPr/>
              <a:lstStyle/>
              <a:p>
                <a:r>
                  <a:rPr lang="en-US">
                    <a:noFill/>
                  </a:rPr>
                  <a:t> </a:t>
                </a:r>
              </a:p>
            </p:txBody>
          </p:sp>
        </mc:Fallback>
      </mc:AlternateContent>
    </p:spTree>
    <p:extLst>
      <p:ext uri="{BB962C8B-B14F-4D97-AF65-F5344CB8AC3E}">
        <p14:creationId xmlns:p14="http://schemas.microsoft.com/office/powerpoint/2010/main" val="1012747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E04DE-583D-02E0-7D1E-906ADA2DD354}"/>
              </a:ext>
            </a:extLst>
          </p:cNvPr>
          <p:cNvSpPr>
            <a:spLocks noGrp="1"/>
          </p:cNvSpPr>
          <p:nvPr>
            <p:ph type="dt" sz="half" idx="10"/>
          </p:nvPr>
        </p:nvSpPr>
        <p:spPr/>
        <p:txBody>
          <a:bodyPr/>
          <a:lstStyle/>
          <a:p>
            <a:fld id="{9C6703F6-4141-4A64-9BED-B9227BBE9830}" type="datetime1">
              <a:rPr lang="en-US" smtClean="0"/>
              <a:t>2/7/2024</a:t>
            </a:fld>
            <a:endParaRPr lang="en-US" dirty="0"/>
          </a:p>
        </p:txBody>
      </p:sp>
      <p:sp>
        <p:nvSpPr>
          <p:cNvPr id="3" name="Slide Number Placeholder 2">
            <a:extLst>
              <a:ext uri="{FF2B5EF4-FFF2-40B4-BE49-F238E27FC236}">
                <a16:creationId xmlns:a16="http://schemas.microsoft.com/office/drawing/2014/main" id="{3EA5C1D9-99A5-1A59-94B6-D4A1F6954258}"/>
              </a:ext>
            </a:extLst>
          </p:cNvPr>
          <p:cNvSpPr>
            <a:spLocks noGrp="1"/>
          </p:cNvSpPr>
          <p:nvPr>
            <p:ph type="sldNum" sz="quarter" idx="12"/>
          </p:nvPr>
        </p:nvSpPr>
        <p:spPr/>
        <p:txBody>
          <a:bodyPr/>
          <a:lstStyle/>
          <a:p>
            <a:pPr algn="l"/>
            <a:fld id="{FAEF9944-A4F6-4C59-AEBD-678D6480B8EA}" type="slidenum">
              <a:rPr lang="en-US" smtClean="0"/>
              <a:pPr algn="l"/>
              <a:t>15</a:t>
            </a:fld>
            <a:endParaRPr lang="en-US" dirty="0"/>
          </a:p>
        </p:txBody>
      </p:sp>
      <p:sp>
        <p:nvSpPr>
          <p:cNvPr id="5" name="TextBox 4">
            <a:extLst>
              <a:ext uri="{FF2B5EF4-FFF2-40B4-BE49-F238E27FC236}">
                <a16:creationId xmlns:a16="http://schemas.microsoft.com/office/drawing/2014/main" id="{EBBD9937-B506-A4E8-6394-FD63C9A4F2B8}"/>
              </a:ext>
            </a:extLst>
          </p:cNvPr>
          <p:cNvSpPr txBox="1"/>
          <p:nvPr/>
        </p:nvSpPr>
        <p:spPr>
          <a:xfrm>
            <a:off x="622419" y="82221"/>
            <a:ext cx="10947161" cy="646331"/>
          </a:xfrm>
          <a:prstGeom prst="rect">
            <a:avLst/>
          </a:prstGeom>
          <a:noFill/>
        </p:spPr>
        <p:txBody>
          <a:bodyPr wrap="square">
            <a:sp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Criticality Metric of Sensors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A6778E9-693A-6E94-560C-465EF3E1E00A}"/>
                  </a:ext>
                </a:extLst>
              </p:cNvPr>
              <p:cNvSpPr txBox="1"/>
              <p:nvPr/>
            </p:nvSpPr>
            <p:spPr>
              <a:xfrm>
                <a:off x="622419" y="1287580"/>
                <a:ext cx="10947161" cy="4311117"/>
              </a:xfrm>
              <a:prstGeom prst="rect">
                <a:avLst/>
              </a:prstGeom>
              <a:noFill/>
            </p:spPr>
            <p:txBody>
              <a:bodyPr wrap="square">
                <a:spAutoFit/>
              </a:bodyPr>
              <a:lstStyle/>
              <a:p>
                <a:pPr marL="800100" lvl="1" indent="-342900">
                  <a:lnSpc>
                    <a:spcPct val="200000"/>
                  </a:lnSpc>
                  <a:buFont typeface="Arial" panose="020B0604020202020204" pitchFamily="34" charset="0"/>
                  <a:buChar char="•"/>
                </a:pPr>
                <a:r>
                  <a:rPr lang="en-US" sz="2000" b="0" i="0" dirty="0">
                    <a:effectLst/>
                    <a:latin typeface="Work Sans" pitchFamily="2" charset="0"/>
                  </a:rPr>
                  <a:t>The criticality score </a:t>
                </a:r>
                <a14:m>
                  <m:oMath xmlns:m="http://schemas.openxmlformats.org/officeDocument/2006/math">
                    <m:sSub>
                      <m:sSubPr>
                        <m:ctrlPr>
                          <a:rPr lang="en-US" sz="2000" i="1" kern="100" smtClean="0">
                            <a:effectLst/>
                            <a:latin typeface="Cambria Math" panose="02040503050406030204" pitchFamily="18" charset="0"/>
                            <a:ea typeface="游明朝" panose="02020400000000000000" pitchFamily="18" charset="-128"/>
                            <a:cs typeface="Times New Roman" panose="02020603050405020304" pitchFamily="18" charset="0"/>
                          </a:rPr>
                        </m:ctrlPr>
                      </m:sSubPr>
                      <m:e>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𝐶</m:t>
                        </m:r>
                      </m:e>
                      <m:sub>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𝑠</m:t>
                        </m:r>
                      </m:sub>
                    </m:sSub>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m:t>
                    </m:r>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𝑖</m:t>
                    </m:r>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m:t>
                    </m:r>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𝑗</m:t>
                    </m:r>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m:t>
                    </m:r>
                  </m:oMath>
                </a14:m>
                <a:r>
                  <a:rPr lang="en-US" sz="2000" b="0" i="0" dirty="0">
                    <a:effectLst/>
                    <a:latin typeface="Work Sans" pitchFamily="2" charset="0"/>
                  </a:rPr>
                  <a:t> is computed by taking the average output probability of the FRM for class </a:t>
                </a:r>
                <a14:m>
                  <m:oMath xmlns:m="http://schemas.openxmlformats.org/officeDocument/2006/math">
                    <m:r>
                      <a:rPr lang="en-US" sz="2000" i="1" kern="100">
                        <a:latin typeface="Cambria Math" panose="02040503050406030204" pitchFamily="18" charset="0"/>
                        <a:ea typeface="游明朝" panose="02020400000000000000" pitchFamily="18" charset="-128"/>
                        <a:cs typeface="Times New Roman" panose="02020603050405020304" pitchFamily="18" charset="0"/>
                      </a:rPr>
                      <m:t>𝑗</m:t>
                    </m:r>
                  </m:oMath>
                </a14:m>
                <a:r>
                  <a:rPr lang="en-US" sz="2000" b="0" i="0" dirty="0">
                    <a:effectLst/>
                    <a:latin typeface="Work Sans" pitchFamily="2" charset="0"/>
                  </a:rPr>
                  <a:t> across all data points whose true class is </a:t>
                </a:r>
                <a14:m>
                  <m:oMath xmlns:m="http://schemas.openxmlformats.org/officeDocument/2006/math">
                    <m:r>
                      <a:rPr lang="en-US" sz="2000" i="1" kern="100">
                        <a:latin typeface="Cambria Math" panose="02040503050406030204" pitchFamily="18" charset="0"/>
                        <a:ea typeface="游明朝" panose="02020400000000000000" pitchFamily="18" charset="-128"/>
                        <a:cs typeface="Times New Roman" panose="02020603050405020304" pitchFamily="18" charset="0"/>
                      </a:rPr>
                      <m:t>𝑖</m:t>
                    </m:r>
                  </m:oMath>
                </a14:m>
                <a:r>
                  <a:rPr lang="en-US" sz="2000" b="0" i="0" dirty="0">
                    <a:effectLst/>
                    <a:latin typeface="Work Sans" pitchFamily="2" charset="0"/>
                  </a:rPr>
                  <a:t>, without considering the sensor values from group </a:t>
                </a:r>
                <a:r>
                  <a:rPr lang="en-US" sz="2000" b="0" i="1" dirty="0">
                    <a:effectLst/>
                    <a:latin typeface="Work Sans" pitchFamily="2" charset="0"/>
                  </a:rPr>
                  <a:t>g</a:t>
                </a:r>
                <a:r>
                  <a:rPr lang="en-US" sz="2000" b="0" i="0" dirty="0">
                    <a:effectLst/>
                    <a:latin typeface="Work Sans" pitchFamily="2" charset="0"/>
                  </a:rPr>
                  <a:t>. </a:t>
                </a:r>
              </a:p>
              <a:p>
                <a:pPr marL="800100" lvl="1" indent="-342900">
                  <a:lnSpc>
                    <a:spcPct val="200000"/>
                  </a:lnSpc>
                  <a:buFont typeface="Arial" panose="020B0604020202020204" pitchFamily="34" charset="0"/>
                  <a:buChar char="•"/>
                </a:pPr>
                <a:r>
                  <a:rPr lang="en-US" sz="2000" b="0" i="0" dirty="0">
                    <a:effectLst/>
                    <a:latin typeface="Work Sans" pitchFamily="2" charset="0"/>
                  </a:rPr>
                  <a:t>A higher value of </a:t>
                </a:r>
                <a14:m>
                  <m:oMath xmlns:m="http://schemas.openxmlformats.org/officeDocument/2006/math">
                    <m:sSub>
                      <m:sSubPr>
                        <m:ctrlPr>
                          <a:rPr lang="en-US" sz="2000" i="1" kern="100" smtClean="0">
                            <a:effectLst/>
                            <a:latin typeface="Cambria Math" panose="02040503050406030204" pitchFamily="18" charset="0"/>
                            <a:ea typeface="游明朝" panose="02020400000000000000" pitchFamily="18" charset="-128"/>
                            <a:cs typeface="Times New Roman" panose="02020603050405020304" pitchFamily="18" charset="0"/>
                          </a:rPr>
                        </m:ctrlPr>
                      </m:sSubPr>
                      <m:e>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𝐶</m:t>
                        </m:r>
                      </m:e>
                      <m:sub>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𝑠</m:t>
                        </m:r>
                      </m:sub>
                    </m:sSub>
                    <m:d>
                      <m:dPr>
                        <m:ctrlP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ctrlPr>
                      </m:dPr>
                      <m:e>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𝑖</m:t>
                        </m:r>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m:t>
                        </m:r>
                        <m:r>
                          <a:rPr lang="en-US" sz="2000" b="0" i="1" kern="100">
                            <a:effectLst/>
                            <a:latin typeface="Cambria Math" panose="02040503050406030204" pitchFamily="18" charset="0"/>
                            <a:ea typeface="游明朝" panose="02020400000000000000" pitchFamily="18" charset="-128"/>
                            <a:cs typeface="Times New Roman" panose="02020603050405020304" pitchFamily="18" charset="0"/>
                          </a:rPr>
                          <m:t>𝑗</m:t>
                        </m:r>
                      </m:e>
                    </m:d>
                  </m:oMath>
                </a14:m>
                <a:r>
                  <a:rPr lang="en-US" sz="2000" b="0" i="0" dirty="0">
                    <a:effectLst/>
                    <a:latin typeface="Work Sans" pitchFamily="2" charset="0"/>
                  </a:rPr>
                  <a:t> suggests that the sensor group </a:t>
                </a:r>
                <a:r>
                  <a:rPr lang="en-US" sz="2000" b="0" i="1" dirty="0">
                    <a:effectLst/>
                    <a:latin typeface="Work Sans" pitchFamily="2" charset="0"/>
                  </a:rPr>
                  <a:t>g</a:t>
                </a:r>
                <a:r>
                  <a:rPr lang="en-US" sz="2000" b="0" i="0" dirty="0">
                    <a:effectLst/>
                    <a:latin typeface="Work Sans" pitchFamily="2" charset="0"/>
                  </a:rPr>
                  <a:t> is crucial for accurately distinguishing class </a:t>
                </a:r>
                <a14:m>
                  <m:oMath xmlns:m="http://schemas.openxmlformats.org/officeDocument/2006/math">
                    <m:r>
                      <a:rPr lang="en-US" sz="2000" i="1" kern="100">
                        <a:latin typeface="Cambria Math" panose="02040503050406030204" pitchFamily="18" charset="0"/>
                        <a:ea typeface="游明朝" panose="02020400000000000000" pitchFamily="18" charset="-128"/>
                        <a:cs typeface="Times New Roman" panose="02020603050405020304" pitchFamily="18" charset="0"/>
                      </a:rPr>
                      <m:t>𝑖</m:t>
                    </m:r>
                  </m:oMath>
                </a14:m>
                <a:r>
                  <a:rPr lang="en-US" sz="2000" b="0" i="0" dirty="0">
                    <a:effectLst/>
                    <a:latin typeface="Work Sans" pitchFamily="2" charset="0"/>
                  </a:rPr>
                  <a:t> from class </a:t>
                </a:r>
                <a14:m>
                  <m:oMath xmlns:m="http://schemas.openxmlformats.org/officeDocument/2006/math">
                    <m:r>
                      <a:rPr lang="en-US" sz="2000" i="1" kern="100">
                        <a:latin typeface="Cambria Math" panose="02040503050406030204" pitchFamily="18" charset="0"/>
                        <a:ea typeface="游明朝" panose="02020400000000000000" pitchFamily="18" charset="-128"/>
                        <a:cs typeface="Times New Roman" panose="02020603050405020304" pitchFamily="18" charset="0"/>
                      </a:rPr>
                      <m:t>𝑗</m:t>
                    </m:r>
                  </m:oMath>
                </a14:m>
                <a:r>
                  <a:rPr lang="en-US" sz="2000" b="0" i="0" dirty="0">
                    <a:effectLst/>
                    <a:latin typeface="Work Sans" pitchFamily="2" charset="0"/>
                  </a:rPr>
                  <a:t>, implying that without the sensor values from </a:t>
                </a:r>
                <a:r>
                  <a:rPr lang="en-US" sz="2000" b="0" i="1" dirty="0">
                    <a:effectLst/>
                    <a:latin typeface="Work Sans" pitchFamily="2" charset="0"/>
                  </a:rPr>
                  <a:t>g</a:t>
                </a:r>
                <a:r>
                  <a:rPr lang="en-US" sz="2000" b="0" i="0" dirty="0">
                    <a:effectLst/>
                    <a:latin typeface="Work Sans" pitchFamily="2" charset="0"/>
                  </a:rPr>
                  <a:t>, the FRM struggles to differentiate between these two classes effectively.</a:t>
                </a:r>
                <a:endParaRPr lang="en-US" sz="2000" dirty="0">
                  <a:latin typeface="Work Sans" pitchFamily="2" charset="0"/>
                </a:endParaRPr>
              </a:p>
            </p:txBody>
          </p:sp>
        </mc:Choice>
        <mc:Fallback xmlns="">
          <p:sp>
            <p:nvSpPr>
              <p:cNvPr id="9" name="TextBox 8">
                <a:extLst>
                  <a:ext uri="{FF2B5EF4-FFF2-40B4-BE49-F238E27FC236}">
                    <a16:creationId xmlns:a16="http://schemas.microsoft.com/office/drawing/2014/main" id="{AA6778E9-693A-6E94-560C-465EF3E1E00A}"/>
                  </a:ext>
                </a:extLst>
              </p:cNvPr>
              <p:cNvSpPr txBox="1">
                <a:spLocks noRot="1" noChangeAspect="1" noMove="1" noResize="1" noEditPoints="1" noAdjustHandles="1" noChangeArrowheads="1" noChangeShapeType="1" noTextEdit="1"/>
              </p:cNvSpPr>
              <p:nvPr/>
            </p:nvSpPr>
            <p:spPr>
              <a:xfrm>
                <a:off x="622419" y="1287580"/>
                <a:ext cx="10947161" cy="4311117"/>
              </a:xfrm>
              <a:prstGeom prst="rect">
                <a:avLst/>
              </a:prstGeom>
              <a:blipFill>
                <a:blip r:embed="rId3"/>
                <a:stretch>
                  <a:fillRect r="-111" b="-1556"/>
                </a:stretch>
              </a:blipFill>
            </p:spPr>
            <p:txBody>
              <a:bodyPr/>
              <a:lstStyle/>
              <a:p>
                <a:r>
                  <a:rPr lang="en-US">
                    <a:noFill/>
                  </a:rPr>
                  <a:t> </a:t>
                </a:r>
              </a:p>
            </p:txBody>
          </p:sp>
        </mc:Fallback>
      </mc:AlternateContent>
    </p:spTree>
    <p:extLst>
      <p:ext uri="{BB962C8B-B14F-4D97-AF65-F5344CB8AC3E}">
        <p14:creationId xmlns:p14="http://schemas.microsoft.com/office/powerpoint/2010/main" val="402791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E04DE-583D-02E0-7D1E-906ADA2DD354}"/>
              </a:ext>
            </a:extLst>
          </p:cNvPr>
          <p:cNvSpPr>
            <a:spLocks noGrp="1"/>
          </p:cNvSpPr>
          <p:nvPr>
            <p:ph type="dt" sz="half" idx="10"/>
          </p:nvPr>
        </p:nvSpPr>
        <p:spPr/>
        <p:txBody>
          <a:bodyPr/>
          <a:lstStyle/>
          <a:p>
            <a:fld id="{ADB0EFB5-6E1C-4B57-94E7-0F4BFA52DC9E}" type="datetime1">
              <a:rPr lang="en-US" smtClean="0"/>
              <a:t>2/7/2024</a:t>
            </a:fld>
            <a:endParaRPr lang="en-US" dirty="0"/>
          </a:p>
        </p:txBody>
      </p:sp>
      <p:sp>
        <p:nvSpPr>
          <p:cNvPr id="3" name="Slide Number Placeholder 2">
            <a:extLst>
              <a:ext uri="{FF2B5EF4-FFF2-40B4-BE49-F238E27FC236}">
                <a16:creationId xmlns:a16="http://schemas.microsoft.com/office/drawing/2014/main" id="{3EA5C1D9-99A5-1A59-94B6-D4A1F6954258}"/>
              </a:ext>
            </a:extLst>
          </p:cNvPr>
          <p:cNvSpPr>
            <a:spLocks noGrp="1"/>
          </p:cNvSpPr>
          <p:nvPr>
            <p:ph type="sldNum" sz="quarter" idx="12"/>
          </p:nvPr>
        </p:nvSpPr>
        <p:spPr/>
        <p:txBody>
          <a:bodyPr/>
          <a:lstStyle/>
          <a:p>
            <a:pPr algn="l"/>
            <a:fld id="{FAEF9944-A4F6-4C59-AEBD-678D6480B8EA}" type="slidenum">
              <a:rPr lang="en-US" smtClean="0"/>
              <a:pPr algn="l"/>
              <a:t>16</a:t>
            </a:fld>
            <a:endParaRPr lang="en-US" dirty="0"/>
          </a:p>
        </p:txBody>
      </p:sp>
      <p:sp>
        <p:nvSpPr>
          <p:cNvPr id="4" name="TextBox 3">
            <a:extLst>
              <a:ext uri="{FF2B5EF4-FFF2-40B4-BE49-F238E27FC236}">
                <a16:creationId xmlns:a16="http://schemas.microsoft.com/office/drawing/2014/main" id="{165437E6-2B57-F7D9-D9D7-483F75348288}"/>
              </a:ext>
            </a:extLst>
          </p:cNvPr>
          <p:cNvSpPr txBox="1"/>
          <p:nvPr/>
        </p:nvSpPr>
        <p:spPr>
          <a:xfrm>
            <a:off x="467887" y="891823"/>
            <a:ext cx="5158802" cy="556953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000" b="0" dirty="0">
                <a:solidFill>
                  <a:srgbClr val="1F1F1F"/>
                </a:solidFill>
                <a:effectLst/>
                <a:latin typeface="Tahoma" panose="020B0604030504040204" pitchFamily="34" charset="0"/>
                <a:ea typeface="Tahoma" panose="020B0604030504040204" pitchFamily="34" charset="0"/>
                <a:cs typeface="Tahoma" panose="020B0604030504040204" pitchFamily="34" charset="0"/>
              </a:rPr>
              <a:t>While most activities retained accurate classification with a single sensor missing, specific sensors like ankle (walking) and wrist (sitting) were crucial for certain activities.</a:t>
            </a:r>
            <a:endParaRPr lang="id-ID" sz="2000" b="0" dirty="0">
              <a:solidFill>
                <a:srgbClr val="1F1F1F"/>
              </a:solidFill>
              <a:effectLst/>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Arial" panose="020B0604020202020204" pitchFamily="34" charset="0"/>
              <a:buChar char="•"/>
            </a:pPr>
            <a:r>
              <a:rPr lang="en-US" sz="2000" b="0" dirty="0">
                <a:solidFill>
                  <a:srgbClr val="1F1F1F"/>
                </a:solidFill>
                <a:effectLst/>
                <a:latin typeface="Tahoma" panose="020B0604030504040204" pitchFamily="34" charset="0"/>
                <a:ea typeface="Tahoma" panose="020B0604030504040204" pitchFamily="34" charset="0"/>
                <a:cs typeface="Tahoma" panose="020B0604030504040204" pitchFamily="34" charset="0"/>
              </a:rPr>
              <a:t> This highlights vulnerabilities and the importance of redundancy for continued functionality despite compromised sensors.</a:t>
            </a:r>
            <a:endParaRPr lang="id-ID" sz="2000" b="0" dirty="0">
              <a:solidFill>
                <a:srgbClr val="1F1F1F"/>
              </a:solidFill>
              <a:effectLst/>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Arial" panose="020B0604020202020204" pitchFamily="34" charset="0"/>
              <a:buChar char="•"/>
            </a:pPr>
            <a:r>
              <a:rPr lang="en-US" sz="2000" b="0" dirty="0">
                <a:solidFill>
                  <a:srgbClr val="1F1F1F"/>
                </a:solidFill>
                <a:effectLst/>
                <a:latin typeface="Tahoma" panose="020B0604030504040204" pitchFamily="34" charset="0"/>
                <a:ea typeface="Tahoma" panose="020B0604030504040204" pitchFamily="34" charset="0"/>
                <a:cs typeface="Tahoma" panose="020B0604030504040204" pitchFamily="34" charset="0"/>
              </a:rPr>
              <a:t>Understanding criticality is crucial for defense, enabling effective strategies.</a:t>
            </a:r>
            <a:endParaRPr lang="en-US" sz="2000" dirty="0">
              <a:solidFill>
                <a:srgbClr val="1F1F1F"/>
              </a:solidFill>
              <a:effectLst/>
              <a:latin typeface="Tahoma" panose="020B0604030504040204" pitchFamily="34" charset="0"/>
              <a:ea typeface="Tahoma" panose="020B0604030504040204" pitchFamily="34" charset="0"/>
              <a:cs typeface="Tahoma" panose="020B0604030504040204" pitchFamily="34" charset="0"/>
            </a:endParaRPr>
          </a:p>
          <a:p>
            <a:pPr marL="285750" indent="-285750" rtl="0">
              <a:lnSpc>
                <a:spcPct val="150000"/>
              </a:lnSpc>
              <a:buFont typeface="Arial" panose="020B0604020202020204" pitchFamily="34" charset="0"/>
              <a:buChar char="•"/>
            </a:pPr>
            <a:endParaRPr lang="en-US" sz="2000" dirty="0">
              <a:solidFill>
                <a:srgbClr val="1F1F1F"/>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EBBD9937-B506-A4E8-6394-FD63C9A4F2B8}"/>
              </a:ext>
            </a:extLst>
          </p:cNvPr>
          <p:cNvSpPr txBox="1"/>
          <p:nvPr/>
        </p:nvSpPr>
        <p:spPr>
          <a:xfrm>
            <a:off x="622419" y="82221"/>
            <a:ext cx="10947161" cy="646331"/>
          </a:xfrm>
          <a:prstGeom prst="rect">
            <a:avLst/>
          </a:prstGeom>
          <a:noFill/>
        </p:spPr>
        <p:txBody>
          <a:bodyPr wrap="square">
            <a:sp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Criticality of Sensors</a:t>
            </a:r>
          </a:p>
        </p:txBody>
      </p:sp>
      <p:pic>
        <p:nvPicPr>
          <p:cNvPr id="6" name="Picture 5" descr="A table with numbers and letters&#10;&#10;Description automatically generated">
            <a:extLst>
              <a:ext uri="{FF2B5EF4-FFF2-40B4-BE49-F238E27FC236}">
                <a16:creationId xmlns:a16="http://schemas.microsoft.com/office/drawing/2014/main" id="{5304C36D-5BA5-737D-576A-7B8F9EA9250F}"/>
              </a:ext>
            </a:extLst>
          </p:cNvPr>
          <p:cNvPicPr>
            <a:picLocks noChangeAspect="1"/>
          </p:cNvPicPr>
          <p:nvPr/>
        </p:nvPicPr>
        <p:blipFill>
          <a:blip r:embed="rId3"/>
          <a:stretch>
            <a:fillRect/>
          </a:stretch>
        </p:blipFill>
        <p:spPr>
          <a:xfrm>
            <a:off x="5967817" y="765812"/>
            <a:ext cx="5756296" cy="5204324"/>
          </a:xfrm>
          <a:prstGeom prst="rect">
            <a:avLst/>
          </a:prstGeom>
        </p:spPr>
      </p:pic>
      <p:sp>
        <p:nvSpPr>
          <p:cNvPr id="8" name="TextBox 7">
            <a:extLst>
              <a:ext uri="{FF2B5EF4-FFF2-40B4-BE49-F238E27FC236}">
                <a16:creationId xmlns:a16="http://schemas.microsoft.com/office/drawing/2014/main" id="{341EFDAE-4FE3-4EEA-DAF4-5A008326C6E0}"/>
              </a:ext>
            </a:extLst>
          </p:cNvPr>
          <p:cNvSpPr txBox="1"/>
          <p:nvPr/>
        </p:nvSpPr>
        <p:spPr>
          <a:xfrm>
            <a:off x="5967817" y="5944782"/>
            <a:ext cx="6097424" cy="369332"/>
          </a:xfrm>
          <a:prstGeom prst="rect">
            <a:avLst/>
          </a:prstGeom>
          <a:noFill/>
        </p:spPr>
        <p:txBody>
          <a:bodyPr wrap="square">
            <a:spAutoFit/>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The criticality of each sensor device for each class pair</a:t>
            </a:r>
          </a:p>
        </p:txBody>
      </p:sp>
    </p:spTree>
    <p:extLst>
      <p:ext uri="{BB962C8B-B14F-4D97-AF65-F5344CB8AC3E}">
        <p14:creationId xmlns:p14="http://schemas.microsoft.com/office/powerpoint/2010/main" val="1329804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6C222E-CE30-B98C-CEA7-C8CF1BA5DC49}"/>
              </a:ext>
            </a:extLst>
          </p:cNvPr>
          <p:cNvSpPr>
            <a:spLocks noGrp="1"/>
          </p:cNvSpPr>
          <p:nvPr>
            <p:ph type="dt" sz="half" idx="10"/>
          </p:nvPr>
        </p:nvSpPr>
        <p:spPr/>
        <p:txBody>
          <a:bodyPr/>
          <a:lstStyle/>
          <a:p>
            <a:fld id="{68CE92AF-6F56-4347-88D1-F51F347043ED}" type="datetime1">
              <a:rPr lang="en-US" smtClean="0"/>
              <a:t>2/7/2024</a:t>
            </a:fld>
            <a:endParaRPr lang="en-US" dirty="0"/>
          </a:p>
        </p:txBody>
      </p:sp>
      <p:sp>
        <p:nvSpPr>
          <p:cNvPr id="3" name="Slide Number Placeholder 2">
            <a:extLst>
              <a:ext uri="{FF2B5EF4-FFF2-40B4-BE49-F238E27FC236}">
                <a16:creationId xmlns:a16="http://schemas.microsoft.com/office/drawing/2014/main" id="{9486DFA9-1697-4207-D10B-AC9661B4CAA6}"/>
              </a:ext>
            </a:extLst>
          </p:cNvPr>
          <p:cNvSpPr>
            <a:spLocks noGrp="1"/>
          </p:cNvSpPr>
          <p:nvPr>
            <p:ph type="sldNum" sz="quarter" idx="12"/>
          </p:nvPr>
        </p:nvSpPr>
        <p:spPr/>
        <p:txBody>
          <a:bodyPr/>
          <a:lstStyle/>
          <a:p>
            <a:pPr algn="l"/>
            <a:fld id="{FAEF9944-A4F6-4C59-AEBD-678D6480B8EA}" type="slidenum">
              <a:rPr lang="en-US" smtClean="0"/>
              <a:pPr algn="l"/>
              <a:t>17</a:t>
            </a:fld>
            <a:endParaRPr lang="en-US" dirty="0"/>
          </a:p>
        </p:txBody>
      </p:sp>
      <p:sp useBgFill="1">
        <p:nvSpPr>
          <p:cNvPr id="4" name="Rectangle 3">
            <a:extLst>
              <a:ext uri="{FF2B5EF4-FFF2-40B4-BE49-F238E27FC236}">
                <a16:creationId xmlns:a16="http://schemas.microsoft.com/office/drawing/2014/main" id="{3CAA21B2-465E-2C35-CAFF-30AD7C5B2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1809618" cy="62888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Picture 4" descr="A cartoon of a person typing on a keyboard&#10;&#10;Description automatically generated">
            <a:extLst>
              <a:ext uri="{FF2B5EF4-FFF2-40B4-BE49-F238E27FC236}">
                <a16:creationId xmlns:a16="http://schemas.microsoft.com/office/drawing/2014/main" id="{94202337-5094-7F88-900B-BEE9E8158047}"/>
              </a:ext>
            </a:extLst>
          </p:cNvPr>
          <p:cNvPicPr>
            <a:picLocks noChangeAspect="1"/>
          </p:cNvPicPr>
          <p:nvPr/>
        </p:nvPicPr>
        <p:blipFill rotWithShape="1">
          <a:blip r:embed="rId2"/>
          <a:srcRect t="20974" b="8102"/>
          <a:stretch/>
        </p:blipFill>
        <p:spPr>
          <a:xfrm>
            <a:off x="1" y="7"/>
            <a:ext cx="9368712" cy="6644562"/>
          </a:xfrm>
          <a:prstGeom prst="rect">
            <a:avLst/>
          </a:prstGeom>
        </p:spPr>
      </p:pic>
      <p:sp>
        <p:nvSpPr>
          <p:cNvPr id="6" name="Rectangle 5">
            <a:extLst>
              <a:ext uri="{FF2B5EF4-FFF2-40B4-BE49-F238E27FC236}">
                <a16:creationId xmlns:a16="http://schemas.microsoft.com/office/drawing/2014/main" id="{D215B8C4-AE84-A91F-C4B9-DCDD1E875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843764" y="-1"/>
            <a:ext cx="6847046" cy="6288833"/>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8" name="Google Shape;317;p35">
            <a:extLst>
              <a:ext uri="{FF2B5EF4-FFF2-40B4-BE49-F238E27FC236}">
                <a16:creationId xmlns:a16="http://schemas.microsoft.com/office/drawing/2014/main" id="{9131E52D-A961-156B-C5FD-59993BE8668D}"/>
              </a:ext>
            </a:extLst>
          </p:cNvPr>
          <p:cNvSpPr txBox="1">
            <a:spLocks/>
          </p:cNvSpPr>
          <p:nvPr/>
        </p:nvSpPr>
        <p:spPr>
          <a:xfrm>
            <a:off x="4147691" y="2660969"/>
            <a:ext cx="6239192" cy="483446"/>
          </a:xfrm>
          <a:prstGeom prst="rect">
            <a:avLst/>
          </a:prstGeom>
        </p:spPr>
        <p:txBody>
          <a:bodyPr spcFirstLastPara="1" wrap="square" lIns="91425" tIns="91425" rIns="91425" bIns="91425" anchor="b"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spcBef>
                <a:spcPts val="0"/>
              </a:spcBef>
              <a:buClrTx/>
              <a:buFontTx/>
            </a:pPr>
            <a:r>
              <a:rPr lang="en-US" dirty="0">
                <a:latin typeface="Tahoma" panose="020B0604030504040204" pitchFamily="34" charset="0"/>
                <a:ea typeface="Tahoma" panose="020B0604030504040204" pitchFamily="34" charset="0"/>
                <a:cs typeface="Tahoma" panose="020B0604030504040204" pitchFamily="34" charset="0"/>
              </a:rPr>
              <a:t>Thank you</a:t>
            </a:r>
          </a:p>
        </p:txBody>
      </p:sp>
      <p:sp>
        <p:nvSpPr>
          <p:cNvPr id="7" name="Rectangle 6">
            <a:extLst>
              <a:ext uri="{FF2B5EF4-FFF2-40B4-BE49-F238E27FC236}">
                <a16:creationId xmlns:a16="http://schemas.microsoft.com/office/drawing/2014/main" id="{A63F15B5-A584-7C4D-E2A8-9991BFA59A9C}"/>
              </a:ext>
            </a:extLst>
          </p:cNvPr>
          <p:cNvSpPr/>
          <p:nvPr/>
        </p:nvSpPr>
        <p:spPr>
          <a:xfrm>
            <a:off x="-554" y="0"/>
            <a:ext cx="12192554"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どもありがとうございます</a:t>
            </a:r>
            <a:endParaRPr lang="en-US" altLang="ja-JP" dirty="0"/>
          </a:p>
        </p:txBody>
      </p:sp>
      <p:sp>
        <p:nvSpPr>
          <p:cNvPr id="9" name="Date Placeholder 1">
            <a:extLst>
              <a:ext uri="{FF2B5EF4-FFF2-40B4-BE49-F238E27FC236}">
                <a16:creationId xmlns:a16="http://schemas.microsoft.com/office/drawing/2014/main" id="{A8683492-0F86-CC71-D6CE-2CA71A212471}"/>
              </a:ext>
            </a:extLst>
          </p:cNvPr>
          <p:cNvSpPr txBox="1">
            <a:spLocks/>
          </p:cNvSpPr>
          <p:nvPr/>
        </p:nvSpPr>
        <p:spPr>
          <a:xfrm>
            <a:off x="7850727" y="6170491"/>
            <a:ext cx="2840083" cy="457200"/>
          </a:xfrm>
          <a:prstGeom prst="rect">
            <a:avLst/>
          </a:prstGeom>
        </p:spPr>
        <p:txBody>
          <a:bodyPr lIns="109728" tIns="109728" rIns="109728" bIns="91440" anchor="ctr"/>
          <a:lstStyle>
            <a:defPPr>
              <a:defRPr lang="en-US"/>
            </a:defPPr>
            <a:lvl1pPr marL="0" algn="r" defTabSz="914400" rtl="0" eaLnBrk="1" latinLnBrk="0" hangingPunct="1">
              <a:defRPr sz="1100" kern="1200" spc="50" baseline="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6835D9-CB25-41F7-BFFA-70C84D28036C}" type="datetime1">
              <a:rPr lang="en-US" smtClean="0"/>
              <a:pPr/>
              <a:t>2/7/2024</a:t>
            </a:fld>
            <a:endParaRPr lang="en-US" dirty="0"/>
          </a:p>
        </p:txBody>
      </p:sp>
      <p:sp>
        <p:nvSpPr>
          <p:cNvPr id="10" name="Slide Number Placeholder 2">
            <a:extLst>
              <a:ext uri="{FF2B5EF4-FFF2-40B4-BE49-F238E27FC236}">
                <a16:creationId xmlns:a16="http://schemas.microsoft.com/office/drawing/2014/main" id="{5E5599AB-797F-CAE3-44A6-AC152C417A01}"/>
              </a:ext>
            </a:extLst>
          </p:cNvPr>
          <p:cNvSpPr txBox="1">
            <a:spLocks/>
          </p:cNvSpPr>
          <p:nvPr/>
        </p:nvSpPr>
        <p:spPr>
          <a:xfrm>
            <a:off x="10853744" y="6170490"/>
            <a:ext cx="1188720" cy="457200"/>
          </a:xfrm>
          <a:prstGeom prst="rect">
            <a:avLst/>
          </a:prstGeom>
        </p:spPr>
        <p:txBody>
          <a:bodyPr lIns="109728" tIns="109728" rIns="109728" bIns="91440" anchor="b"/>
          <a:lstStyle>
            <a:defPPr>
              <a:defRPr lang="en-US"/>
            </a:defPPr>
            <a:lvl1pPr marL="0" algn="r" defTabSz="914400" rtl="0" eaLnBrk="1" latinLnBrk="0" hangingPunct="1">
              <a:defRPr sz="1600" b="1" kern="1200" baseline="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AEF9944-A4F6-4C59-AEBD-678D6480B8EA}" type="slidenum">
              <a:rPr lang="en-US" smtClean="0"/>
              <a:pPr algn="l"/>
              <a:t>17</a:t>
            </a:fld>
            <a:endParaRPr lang="en-US" dirty="0"/>
          </a:p>
        </p:txBody>
      </p:sp>
      <p:sp>
        <p:nvSpPr>
          <p:cNvPr id="12" name="Text Placeholder 4">
            <a:extLst>
              <a:ext uri="{FF2B5EF4-FFF2-40B4-BE49-F238E27FC236}">
                <a16:creationId xmlns:a16="http://schemas.microsoft.com/office/drawing/2014/main" id="{2C74D2A1-AEDB-3890-CD73-DD8F9880296D}"/>
              </a:ext>
            </a:extLst>
          </p:cNvPr>
          <p:cNvSpPr txBox="1">
            <a:spLocks/>
          </p:cNvSpPr>
          <p:nvPr/>
        </p:nvSpPr>
        <p:spPr>
          <a:xfrm>
            <a:off x="1216615" y="4235986"/>
            <a:ext cx="6634112" cy="2385900"/>
          </a:xfrm>
          <a:prstGeom prst="rect">
            <a:avLst/>
          </a:prstGeom>
        </p:spPr>
        <p:txBody>
          <a:bodyPr/>
          <a:lst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342900" indent="-342900">
              <a:buFont typeface="Arial" panose="020B0604020202020204" pitchFamily="34" charset="0"/>
              <a:buChar char="•"/>
            </a:pPr>
            <a:endParaRPr lang="en-US" dirty="0"/>
          </a:p>
        </p:txBody>
      </p:sp>
      <p:sp>
        <p:nvSpPr>
          <p:cNvPr id="16" name="TextBox 15">
            <a:extLst>
              <a:ext uri="{FF2B5EF4-FFF2-40B4-BE49-F238E27FC236}">
                <a16:creationId xmlns:a16="http://schemas.microsoft.com/office/drawing/2014/main" id="{64167417-AF48-56AF-6A7E-AF587CCC5D0D}"/>
              </a:ext>
            </a:extLst>
          </p:cNvPr>
          <p:cNvSpPr txBox="1"/>
          <p:nvPr/>
        </p:nvSpPr>
        <p:spPr>
          <a:xfrm>
            <a:off x="3044901" y="2782669"/>
            <a:ext cx="6101644" cy="646331"/>
          </a:xfrm>
          <a:prstGeom prst="rect">
            <a:avLst/>
          </a:prstGeom>
          <a:noFill/>
        </p:spPr>
        <p:txBody>
          <a:bodyPr wrap="square">
            <a:spAutoFit/>
          </a:bodyPr>
          <a:lstStyle/>
          <a:p>
            <a:r>
              <a:rPr lang="ja-JP" altLang="en-US" sz="3600" b="1" i="0" dirty="0">
                <a:solidFill>
                  <a:srgbClr val="202124"/>
                </a:solidFill>
                <a:effectLst/>
                <a:latin typeface="Google Sans"/>
              </a:rPr>
              <a:t>どもありがとうございます</a:t>
            </a:r>
            <a:endParaRPr lang="en-US" sz="3600" b="1" dirty="0"/>
          </a:p>
        </p:txBody>
      </p:sp>
    </p:spTree>
    <p:extLst>
      <p:ext uri="{BB962C8B-B14F-4D97-AF65-F5344CB8AC3E}">
        <p14:creationId xmlns:p14="http://schemas.microsoft.com/office/powerpoint/2010/main" val="3135962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0B5A0D-32F3-6E95-39C8-FA2D42E3C815}"/>
              </a:ext>
            </a:extLst>
          </p:cNvPr>
          <p:cNvSpPr>
            <a:spLocks noGrp="1"/>
          </p:cNvSpPr>
          <p:nvPr>
            <p:ph type="dt" sz="half" idx="10"/>
          </p:nvPr>
        </p:nvSpPr>
        <p:spPr/>
        <p:txBody>
          <a:bodyPr/>
          <a:lstStyle/>
          <a:p>
            <a:fld id="{FF8C851C-5766-490B-91D5-4107F7AFADAD}" type="datetime1">
              <a:rPr lang="en-US" smtClean="0"/>
              <a:t>2/7/2024</a:t>
            </a:fld>
            <a:endParaRPr lang="en-US" dirty="0"/>
          </a:p>
        </p:txBody>
      </p:sp>
      <p:sp>
        <p:nvSpPr>
          <p:cNvPr id="3" name="Slide Number Placeholder 2">
            <a:extLst>
              <a:ext uri="{FF2B5EF4-FFF2-40B4-BE49-F238E27FC236}">
                <a16:creationId xmlns:a16="http://schemas.microsoft.com/office/drawing/2014/main" id="{117D506D-1F03-772D-4754-08A60FA6E9AD}"/>
              </a:ext>
            </a:extLst>
          </p:cNvPr>
          <p:cNvSpPr>
            <a:spLocks noGrp="1"/>
          </p:cNvSpPr>
          <p:nvPr>
            <p:ph type="sldNum" sz="quarter" idx="12"/>
          </p:nvPr>
        </p:nvSpPr>
        <p:spPr/>
        <p:txBody>
          <a:bodyPr/>
          <a:lstStyle/>
          <a:p>
            <a:pPr algn="l"/>
            <a:fld id="{FAEF9944-A4F6-4C59-AEBD-678D6480B8EA}" type="slidenum">
              <a:rPr lang="en-US" smtClean="0"/>
              <a:pPr algn="l"/>
              <a:t>2</a:t>
            </a:fld>
            <a:endParaRPr lang="en-US" dirty="0"/>
          </a:p>
        </p:txBody>
      </p:sp>
      <p:sp>
        <p:nvSpPr>
          <p:cNvPr id="4" name="タイトル 1">
            <a:extLst>
              <a:ext uri="{FF2B5EF4-FFF2-40B4-BE49-F238E27FC236}">
                <a16:creationId xmlns:a16="http://schemas.microsoft.com/office/drawing/2014/main" id="{5633440B-8166-6BF7-6A4B-CD550CF152FC}"/>
              </a:ext>
            </a:extLst>
          </p:cNvPr>
          <p:cNvSpPr txBox="1">
            <a:spLocks/>
          </p:cNvSpPr>
          <p:nvPr/>
        </p:nvSpPr>
        <p:spPr>
          <a:xfrm>
            <a:off x="389777" y="195263"/>
            <a:ext cx="11349481" cy="929896"/>
          </a:xfrm>
          <a:prstGeom prst="rect">
            <a:avLst/>
          </a:prstGeom>
        </p:spPr>
        <p:txBody>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pPr algn="ctr"/>
            <a:r>
              <a:rPr lang="en-US" altLang="ja-JP" dirty="0"/>
              <a:t>Machine Learning</a:t>
            </a:r>
            <a:endParaRPr kumimoji="1" lang="ja-JP" altLang="en-US" dirty="0"/>
          </a:p>
        </p:txBody>
      </p:sp>
      <p:sp>
        <p:nvSpPr>
          <p:cNvPr id="5" name="テキスト ボックス 5">
            <a:extLst>
              <a:ext uri="{FF2B5EF4-FFF2-40B4-BE49-F238E27FC236}">
                <a16:creationId xmlns:a16="http://schemas.microsoft.com/office/drawing/2014/main" id="{8ABE545F-9A9E-DF52-C320-57B588EE1C23}"/>
              </a:ext>
            </a:extLst>
          </p:cNvPr>
          <p:cNvSpPr txBox="1"/>
          <p:nvPr/>
        </p:nvSpPr>
        <p:spPr>
          <a:xfrm>
            <a:off x="4854217" y="4491765"/>
            <a:ext cx="2634343" cy="369332"/>
          </a:xfrm>
          <a:prstGeom prst="rect">
            <a:avLst/>
          </a:prstGeom>
          <a:noFill/>
        </p:spPr>
        <p:txBody>
          <a:bodyPr wrap="square" rtlCol="0">
            <a:spAutoFit/>
          </a:bodyPr>
          <a:lstStyle/>
          <a:p>
            <a:r>
              <a:rPr kumimoji="1" lang="en-US" altLang="ja-JP" dirty="0"/>
              <a:t>Smart Factories</a:t>
            </a:r>
            <a:endParaRPr kumimoji="1" lang="ja-JP" altLang="en-US" dirty="0"/>
          </a:p>
        </p:txBody>
      </p:sp>
      <p:sp>
        <p:nvSpPr>
          <p:cNvPr id="6" name="テキスト ボックス 6">
            <a:extLst>
              <a:ext uri="{FF2B5EF4-FFF2-40B4-BE49-F238E27FC236}">
                <a16:creationId xmlns:a16="http://schemas.microsoft.com/office/drawing/2014/main" id="{5FB90D55-2429-E44D-65D1-41DF521B7554}"/>
              </a:ext>
            </a:extLst>
          </p:cNvPr>
          <p:cNvSpPr txBox="1"/>
          <p:nvPr/>
        </p:nvSpPr>
        <p:spPr>
          <a:xfrm>
            <a:off x="9536572" y="4451874"/>
            <a:ext cx="2634343" cy="369332"/>
          </a:xfrm>
          <a:prstGeom prst="rect">
            <a:avLst/>
          </a:prstGeom>
          <a:noFill/>
        </p:spPr>
        <p:txBody>
          <a:bodyPr wrap="square" rtlCol="0">
            <a:spAutoFit/>
          </a:bodyPr>
          <a:lstStyle/>
          <a:p>
            <a:r>
              <a:rPr kumimoji="1" lang="en-US" altLang="ja-JP" dirty="0"/>
              <a:t>Autonomous driving</a:t>
            </a:r>
            <a:endParaRPr kumimoji="1" lang="ja-JP" altLang="en-US" dirty="0"/>
          </a:p>
        </p:txBody>
      </p:sp>
      <p:pic>
        <p:nvPicPr>
          <p:cNvPr id="7" name="図 7" descr="ダイアグラム&#10;&#10;低い精度で自動的に生成された説明">
            <a:extLst>
              <a:ext uri="{FF2B5EF4-FFF2-40B4-BE49-F238E27FC236}">
                <a16:creationId xmlns:a16="http://schemas.microsoft.com/office/drawing/2014/main" id="{7E3C790E-57FC-13BB-C5CC-765C26BE8C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4306" y="3567494"/>
            <a:ext cx="1677152" cy="884380"/>
          </a:xfrm>
          <a:prstGeom prst="rect">
            <a:avLst/>
          </a:prstGeom>
        </p:spPr>
      </p:pic>
      <p:pic>
        <p:nvPicPr>
          <p:cNvPr id="8" name="図 8" descr="道路, シーン, 運転, 高速道路 が含まれている画像&#10;&#10;自動的に生成された説明">
            <a:extLst>
              <a:ext uri="{FF2B5EF4-FFF2-40B4-BE49-F238E27FC236}">
                <a16:creationId xmlns:a16="http://schemas.microsoft.com/office/drawing/2014/main" id="{4233AB5F-03C2-3710-0986-D429F71828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245" b="31352"/>
          <a:stretch/>
        </p:blipFill>
        <p:spPr>
          <a:xfrm>
            <a:off x="9747319" y="3256909"/>
            <a:ext cx="1733796" cy="1178353"/>
          </a:xfrm>
          <a:prstGeom prst="rect">
            <a:avLst/>
          </a:prstGeom>
        </p:spPr>
      </p:pic>
      <p:sp>
        <p:nvSpPr>
          <p:cNvPr id="14" name="テキスト ボックス 30">
            <a:extLst>
              <a:ext uri="{FF2B5EF4-FFF2-40B4-BE49-F238E27FC236}">
                <a16:creationId xmlns:a16="http://schemas.microsoft.com/office/drawing/2014/main" id="{D215A06C-6C56-8544-07FE-060952352C09}"/>
              </a:ext>
            </a:extLst>
          </p:cNvPr>
          <p:cNvSpPr txBox="1"/>
          <p:nvPr/>
        </p:nvSpPr>
        <p:spPr>
          <a:xfrm>
            <a:off x="389777" y="4636540"/>
            <a:ext cx="2634343" cy="369332"/>
          </a:xfrm>
          <a:prstGeom prst="rect">
            <a:avLst/>
          </a:prstGeom>
          <a:noFill/>
        </p:spPr>
        <p:txBody>
          <a:bodyPr wrap="square" rtlCol="0">
            <a:spAutoFit/>
          </a:bodyPr>
          <a:lstStyle/>
          <a:p>
            <a:r>
              <a:rPr lang="en-US" altLang="ja-JP" dirty="0"/>
              <a:t>Appliances in the home</a:t>
            </a:r>
            <a:endParaRPr kumimoji="1" lang="ja-JP" altLang="en-US" dirty="0"/>
          </a:p>
        </p:txBody>
      </p:sp>
      <p:pic>
        <p:nvPicPr>
          <p:cNvPr id="15" name="コンテンツ プレースホルダー 4" descr="アイコン&#10;&#10;自動的に生成された説明">
            <a:extLst>
              <a:ext uri="{FF2B5EF4-FFF2-40B4-BE49-F238E27FC236}">
                <a16:creationId xmlns:a16="http://schemas.microsoft.com/office/drawing/2014/main" id="{08EA726E-DB9A-C433-449B-039CAABF90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777" y="3523246"/>
            <a:ext cx="632815" cy="1098515"/>
          </a:xfrm>
          <a:prstGeom prst="rect">
            <a:avLst/>
          </a:prstGeom>
        </p:spPr>
      </p:pic>
      <p:pic>
        <p:nvPicPr>
          <p:cNvPr id="16" name="図 32" descr="アイコン&#10;&#10;自動的に生成された説明">
            <a:extLst>
              <a:ext uri="{FF2B5EF4-FFF2-40B4-BE49-F238E27FC236}">
                <a16:creationId xmlns:a16="http://schemas.microsoft.com/office/drawing/2014/main" id="{BF6A4253-9E4C-5F56-5483-543E3C9665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40" y="3523246"/>
            <a:ext cx="1719841" cy="1289881"/>
          </a:xfrm>
          <a:prstGeom prst="rect">
            <a:avLst/>
          </a:prstGeom>
        </p:spPr>
      </p:pic>
      <p:sp>
        <p:nvSpPr>
          <p:cNvPr id="17" name="テキスト ボックス 37">
            <a:extLst>
              <a:ext uri="{FF2B5EF4-FFF2-40B4-BE49-F238E27FC236}">
                <a16:creationId xmlns:a16="http://schemas.microsoft.com/office/drawing/2014/main" id="{EA1865E7-686A-1C2C-F386-B70CF2E6B5C9}"/>
              </a:ext>
            </a:extLst>
          </p:cNvPr>
          <p:cNvSpPr txBox="1"/>
          <p:nvPr/>
        </p:nvSpPr>
        <p:spPr>
          <a:xfrm>
            <a:off x="7342767" y="2676091"/>
            <a:ext cx="1344110" cy="369332"/>
          </a:xfrm>
          <a:prstGeom prst="rect">
            <a:avLst/>
          </a:prstGeom>
          <a:noFill/>
        </p:spPr>
        <p:txBody>
          <a:bodyPr wrap="square" rtlCol="0">
            <a:spAutoFit/>
          </a:bodyPr>
          <a:lstStyle/>
          <a:p>
            <a:pPr algn="ctr"/>
            <a:r>
              <a:rPr kumimoji="1" lang="en-US" altLang="ja-JP" dirty="0"/>
              <a:t>Medical</a:t>
            </a:r>
            <a:endParaRPr kumimoji="1" lang="ja-JP" altLang="en-US" dirty="0"/>
          </a:p>
        </p:txBody>
      </p:sp>
      <p:sp>
        <p:nvSpPr>
          <p:cNvPr id="19" name="テキスト ボックス 40">
            <a:extLst>
              <a:ext uri="{FF2B5EF4-FFF2-40B4-BE49-F238E27FC236}">
                <a16:creationId xmlns:a16="http://schemas.microsoft.com/office/drawing/2014/main" id="{6592E2F2-C61F-06E0-6565-44D3DE44745C}"/>
              </a:ext>
            </a:extLst>
          </p:cNvPr>
          <p:cNvSpPr txBox="1"/>
          <p:nvPr/>
        </p:nvSpPr>
        <p:spPr>
          <a:xfrm>
            <a:off x="3962694" y="2804763"/>
            <a:ext cx="2634343" cy="369332"/>
          </a:xfrm>
          <a:prstGeom prst="rect">
            <a:avLst/>
          </a:prstGeom>
          <a:noFill/>
        </p:spPr>
        <p:txBody>
          <a:bodyPr wrap="square" rtlCol="0">
            <a:spAutoFit/>
          </a:bodyPr>
          <a:lstStyle/>
          <a:p>
            <a:r>
              <a:rPr lang="en-US" altLang="ja-JP" dirty="0"/>
              <a:t>security</a:t>
            </a:r>
            <a:endParaRPr kumimoji="1" lang="ja-JP" altLang="en-US" dirty="0"/>
          </a:p>
        </p:txBody>
      </p:sp>
      <p:pic>
        <p:nvPicPr>
          <p:cNvPr id="20" name="図 41">
            <a:extLst>
              <a:ext uri="{FF2B5EF4-FFF2-40B4-BE49-F238E27FC236}">
                <a16:creationId xmlns:a16="http://schemas.microsoft.com/office/drawing/2014/main" id="{78B8C764-44EF-CF16-637B-359573E81E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5889" y="1511565"/>
            <a:ext cx="1553977" cy="1165483"/>
          </a:xfrm>
          <a:prstGeom prst="rect">
            <a:avLst/>
          </a:prstGeom>
        </p:spPr>
      </p:pic>
      <p:pic>
        <p:nvPicPr>
          <p:cNvPr id="21" name="図 3" descr="グラフ が含まれている画像&#10;&#10;自動的に生成された説明">
            <a:extLst>
              <a:ext uri="{FF2B5EF4-FFF2-40B4-BE49-F238E27FC236}">
                <a16:creationId xmlns:a16="http://schemas.microsoft.com/office/drawing/2014/main" id="{3DC2FCEF-857B-E9A8-8FD1-6165E356AD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2453" y="1445801"/>
            <a:ext cx="1834424" cy="1297009"/>
          </a:xfrm>
          <a:prstGeom prst="rect">
            <a:avLst/>
          </a:prstGeom>
        </p:spPr>
      </p:pic>
    </p:spTree>
    <p:extLst>
      <p:ext uri="{BB962C8B-B14F-4D97-AF65-F5344CB8AC3E}">
        <p14:creationId xmlns:p14="http://schemas.microsoft.com/office/powerpoint/2010/main" val="3406668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06524E8D-4011-E4CC-8287-275E5E6D8009}"/>
              </a:ext>
            </a:extLst>
          </p:cNvPr>
          <p:cNvSpPr>
            <a:spLocks noGrp="1"/>
          </p:cNvSpPr>
          <p:nvPr>
            <p:ph type="title"/>
          </p:nvPr>
        </p:nvSpPr>
        <p:spPr>
          <a:xfrm>
            <a:off x="992518" y="442913"/>
            <a:ext cx="5368525" cy="1639888"/>
          </a:xfrm>
        </p:spPr>
        <p:txBody>
          <a:bodyPr anchor="b">
            <a:normAutofit/>
          </a:bodyPr>
          <a:lstStyle/>
          <a:p>
            <a:r>
              <a:rPr lang="en-US"/>
              <a:t>Introduction</a:t>
            </a:r>
            <a:endParaRPr lang="en-US" dirty="0"/>
          </a:p>
        </p:txBody>
      </p:sp>
      <p:sp>
        <p:nvSpPr>
          <p:cNvPr id="3" name="Content Placeholder 2">
            <a:extLst>
              <a:ext uri="{FF2B5EF4-FFF2-40B4-BE49-F238E27FC236}">
                <a16:creationId xmlns:a16="http://schemas.microsoft.com/office/drawing/2014/main" id="{9643D33D-0CD7-7B66-1C87-33F9DC1EE41F}"/>
              </a:ext>
            </a:extLst>
          </p:cNvPr>
          <p:cNvSpPr>
            <a:spLocks noGrp="1"/>
          </p:cNvSpPr>
          <p:nvPr>
            <p:ph idx="1"/>
          </p:nvPr>
        </p:nvSpPr>
        <p:spPr>
          <a:xfrm>
            <a:off x="231648" y="2312988"/>
            <a:ext cx="6396956" cy="3651250"/>
          </a:xfrm>
        </p:spPr>
        <p:txBody>
          <a:bodyPr>
            <a:noAutofit/>
          </a:bodyPr>
          <a:lstStyle/>
          <a:p>
            <a:r>
              <a:rPr lang="en-US" sz="2800" b="0" i="0" dirty="0">
                <a:effectLst/>
                <a:latin typeface="Google Sans"/>
              </a:rPr>
              <a:t>1. Importance of multi-sensor ML systems:</a:t>
            </a:r>
          </a:p>
          <a:p>
            <a:pPr marL="285750" lvl="1" indent="-285750">
              <a:buFont typeface="Wingdings" panose="05000000000000000000" pitchFamily="2" charset="2"/>
              <a:buChar char="Ø"/>
            </a:pPr>
            <a:r>
              <a:rPr lang="en-US" sz="2800" b="0" i="0" dirty="0">
                <a:effectLst/>
                <a:latin typeface="Google Sans"/>
              </a:rPr>
              <a:t>ML with sensors improves accuracy in applications like healthcare and self-driving cars.</a:t>
            </a:r>
          </a:p>
          <a:p>
            <a:pPr marL="285750" lvl="1" indent="-285750">
              <a:buFont typeface="Wingdings" panose="05000000000000000000" pitchFamily="2" charset="2"/>
              <a:buChar char="Ø"/>
            </a:pPr>
            <a:r>
              <a:rPr lang="en-US" sz="2800" b="0" i="0" dirty="0">
                <a:effectLst/>
                <a:latin typeface="Google Sans"/>
              </a:rPr>
              <a:t>Combining data from multiple sensors enhances recognition capabilities.</a:t>
            </a:r>
          </a:p>
          <a:p>
            <a:endParaRPr lang="en-US" sz="2800" dirty="0"/>
          </a:p>
        </p:txBody>
      </p:sp>
      <p:sp>
        <p:nvSpPr>
          <p:cNvPr id="31" name="Freeform: Shape 3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73906" y="0"/>
            <a:ext cx="5118093"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28605"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821429"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9" name="Picture 8">
            <a:extLst>
              <a:ext uri="{FF2B5EF4-FFF2-40B4-BE49-F238E27FC236}">
                <a16:creationId xmlns:a16="http://schemas.microsoft.com/office/drawing/2014/main" id="{1919DBD5-22D7-870C-D65D-2DF545A833DA}"/>
              </a:ext>
            </a:extLst>
          </p:cNvPr>
          <p:cNvPicPr>
            <a:picLocks noChangeAspect="1"/>
          </p:cNvPicPr>
          <p:nvPr/>
        </p:nvPicPr>
        <p:blipFill rotWithShape="1">
          <a:blip r:embed="rId2"/>
          <a:srcRect t="8470" r="2" b="28324"/>
          <a:stretch/>
        </p:blipFill>
        <p:spPr>
          <a:xfrm>
            <a:off x="7293798" y="10"/>
            <a:ext cx="4898203" cy="3488426"/>
          </a:xfrm>
          <a:custGeom>
            <a:avLst/>
            <a:gdLst/>
            <a:ahLst/>
            <a:cxnLst/>
            <a:rect l="l" t="t" r="r" b="b"/>
            <a:pathLst>
              <a:path w="4898203" h="3470148">
                <a:moveTo>
                  <a:pt x="1619455" y="0"/>
                </a:moveTo>
                <a:lnTo>
                  <a:pt x="2712688" y="0"/>
                </a:lnTo>
                <a:lnTo>
                  <a:pt x="3492854" y="0"/>
                </a:lnTo>
                <a:lnTo>
                  <a:pt x="4540916" y="0"/>
                </a:lnTo>
                <a:lnTo>
                  <a:pt x="4707219" y="0"/>
                </a:lnTo>
                <a:lnTo>
                  <a:pt x="4898203" y="0"/>
                </a:lnTo>
                <a:lnTo>
                  <a:pt x="4898203" y="3470148"/>
                </a:lnTo>
                <a:lnTo>
                  <a:pt x="0" y="3470148"/>
                </a:lnTo>
                <a:lnTo>
                  <a:pt x="3126" y="3337395"/>
                </a:lnTo>
                <a:cubicBezTo>
                  <a:pt x="69921" y="1928213"/>
                  <a:pt x="634366" y="708413"/>
                  <a:pt x="1597331" y="14997"/>
                </a:cubicBezTo>
                <a:close/>
              </a:path>
            </a:pathLst>
          </a:custGeom>
        </p:spPr>
      </p:pic>
      <p:sp>
        <p:nvSpPr>
          <p:cNvPr id="4" name="Date Placeholder 3">
            <a:extLst>
              <a:ext uri="{FF2B5EF4-FFF2-40B4-BE49-F238E27FC236}">
                <a16:creationId xmlns:a16="http://schemas.microsoft.com/office/drawing/2014/main" id="{5C1727B7-282E-D47D-F1E5-23E33DF14C7B}"/>
              </a:ext>
            </a:extLst>
          </p:cNvPr>
          <p:cNvSpPr>
            <a:spLocks noGrp="1"/>
          </p:cNvSpPr>
          <p:nvPr>
            <p:ph type="dt" sz="half" idx="10"/>
          </p:nvPr>
        </p:nvSpPr>
        <p:spPr>
          <a:xfrm>
            <a:off x="7850727" y="6170491"/>
            <a:ext cx="2840083" cy="457200"/>
          </a:xfrm>
        </p:spPr>
        <p:txBody>
          <a:bodyPr>
            <a:normAutofit/>
          </a:bodyPr>
          <a:lstStyle/>
          <a:p>
            <a:pPr>
              <a:spcAft>
                <a:spcPts val="600"/>
              </a:spcAft>
            </a:pPr>
            <a:fld id="{13CFE690-DCDE-4C9C-892F-7BF127AC8A4D}" type="datetime1">
              <a:rPr lang="en-US">
                <a:solidFill>
                  <a:srgbClr val="FFFFFF"/>
                </a:solidFill>
              </a:rPr>
              <a:pPr>
                <a:spcAft>
                  <a:spcPts val="600"/>
                </a:spcAft>
              </a:pPr>
              <a:t>2/7/2024</a:t>
            </a:fld>
            <a:endParaRPr lang="en-US">
              <a:solidFill>
                <a:srgbClr val="FFFFFF"/>
              </a:solidFill>
            </a:endParaRPr>
          </a:p>
        </p:txBody>
      </p:sp>
      <p:sp>
        <p:nvSpPr>
          <p:cNvPr id="5" name="Slide Number Placeholder 4">
            <a:extLst>
              <a:ext uri="{FF2B5EF4-FFF2-40B4-BE49-F238E27FC236}">
                <a16:creationId xmlns:a16="http://schemas.microsoft.com/office/drawing/2014/main" id="{CDC3E61C-A224-6678-0C44-0E12E5C4A745}"/>
              </a:ext>
            </a:extLst>
          </p:cNvPr>
          <p:cNvSpPr>
            <a:spLocks noGrp="1"/>
          </p:cNvSpPr>
          <p:nvPr>
            <p:ph type="sldNum" sz="quarter" idx="12"/>
          </p:nvPr>
        </p:nvSpPr>
        <p:spPr>
          <a:xfrm>
            <a:off x="10853744" y="6170490"/>
            <a:ext cx="1188720" cy="457200"/>
          </a:xfrm>
        </p:spPr>
        <p:txBody>
          <a:bodyPr>
            <a:normAutofit/>
          </a:bodyPr>
          <a:lstStyle/>
          <a:p>
            <a:pPr algn="l">
              <a:spcAft>
                <a:spcPts val="600"/>
              </a:spcAft>
            </a:pPr>
            <a:fld id="{FAEF9944-A4F6-4C59-AEBD-678D6480B8EA}" type="slidenum">
              <a:rPr lang="en-US">
                <a:solidFill>
                  <a:srgbClr val="FFFFFF"/>
                </a:solidFill>
              </a:rPr>
              <a:pPr algn="l">
                <a:spcAft>
                  <a:spcPts val="600"/>
                </a:spcAft>
              </a:pPr>
              <a:t>3</a:t>
            </a:fld>
            <a:endParaRPr lang="en-US">
              <a:solidFill>
                <a:srgbClr val="FFFFFF"/>
              </a:solidFill>
            </a:endParaRPr>
          </a:p>
        </p:txBody>
      </p:sp>
      <p:pic>
        <p:nvPicPr>
          <p:cNvPr id="7" name="Picture 6">
            <a:extLst>
              <a:ext uri="{FF2B5EF4-FFF2-40B4-BE49-F238E27FC236}">
                <a16:creationId xmlns:a16="http://schemas.microsoft.com/office/drawing/2014/main" id="{C7E92F50-07F5-2910-DF55-F76F30A1C197}"/>
              </a:ext>
            </a:extLst>
          </p:cNvPr>
          <p:cNvPicPr>
            <a:picLocks noChangeAspect="1"/>
          </p:cNvPicPr>
          <p:nvPr/>
        </p:nvPicPr>
        <p:blipFill rotWithShape="1">
          <a:blip r:embed="rId3"/>
          <a:srcRect t="15564" r="1" b="40192"/>
          <a:stretch/>
        </p:blipFill>
        <p:spPr>
          <a:xfrm>
            <a:off x="7290230" y="3534156"/>
            <a:ext cx="4901771" cy="3323844"/>
          </a:xfrm>
          <a:custGeom>
            <a:avLst/>
            <a:gdLst/>
            <a:ahLst/>
            <a:cxnLst/>
            <a:rect l="l" t="t" r="r" b="b"/>
            <a:pathLst>
              <a:path w="4901771" h="3305556">
                <a:moveTo>
                  <a:pt x="1630" y="0"/>
                </a:moveTo>
                <a:lnTo>
                  <a:pt x="4901771" y="0"/>
                </a:lnTo>
                <a:lnTo>
                  <a:pt x="4901771" y="3305556"/>
                </a:lnTo>
                <a:lnTo>
                  <a:pt x="4710787" y="3305556"/>
                </a:lnTo>
                <a:lnTo>
                  <a:pt x="4544484" y="3305556"/>
                </a:lnTo>
                <a:lnTo>
                  <a:pt x="3496422" y="3305556"/>
                </a:lnTo>
                <a:lnTo>
                  <a:pt x="2716256" y="3305556"/>
                </a:lnTo>
                <a:lnTo>
                  <a:pt x="2502754" y="3305556"/>
                </a:lnTo>
                <a:lnTo>
                  <a:pt x="2390998" y="3228155"/>
                </a:lnTo>
                <a:cubicBezTo>
                  <a:pt x="2217180" y="3100664"/>
                  <a:pt x="2046553" y="2962953"/>
                  <a:pt x="1874350" y="2822370"/>
                </a:cubicBezTo>
                <a:cubicBezTo>
                  <a:pt x="928725" y="2050395"/>
                  <a:pt x="0" y="1416687"/>
                  <a:pt x="0" y="69212"/>
                </a:cubicBezTo>
                <a:close/>
              </a:path>
            </a:pathLst>
          </a:custGeom>
        </p:spPr>
      </p:pic>
    </p:spTree>
    <p:extLst>
      <p:ext uri="{BB962C8B-B14F-4D97-AF65-F5344CB8AC3E}">
        <p14:creationId xmlns:p14="http://schemas.microsoft.com/office/powerpoint/2010/main" val="2777354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52F6C-FA76-BF6B-F3FB-BF4594DA7F51}"/>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E8E5B5EB-049C-AFE8-716C-ED0AE2EAE45A}"/>
              </a:ext>
            </a:extLst>
          </p:cNvPr>
          <p:cNvSpPr>
            <a:spLocks noGrp="1"/>
          </p:cNvSpPr>
          <p:nvPr>
            <p:ph type="dt" sz="half" idx="10"/>
          </p:nvPr>
        </p:nvSpPr>
        <p:spPr/>
        <p:txBody>
          <a:bodyPr/>
          <a:lstStyle/>
          <a:p>
            <a:fld id="{FF8C851C-5766-490B-91D5-4107F7AFADAD}" type="datetime1">
              <a:rPr lang="en-US" smtClean="0"/>
              <a:t>2/7/2024</a:t>
            </a:fld>
            <a:endParaRPr lang="en-US" dirty="0"/>
          </a:p>
        </p:txBody>
      </p:sp>
      <p:sp>
        <p:nvSpPr>
          <p:cNvPr id="3" name="Slide Number Placeholder 2">
            <a:extLst>
              <a:ext uri="{FF2B5EF4-FFF2-40B4-BE49-F238E27FC236}">
                <a16:creationId xmlns:a16="http://schemas.microsoft.com/office/drawing/2014/main" id="{34242739-D18B-47DD-1E4E-73A030753A24}"/>
              </a:ext>
            </a:extLst>
          </p:cNvPr>
          <p:cNvSpPr>
            <a:spLocks noGrp="1"/>
          </p:cNvSpPr>
          <p:nvPr>
            <p:ph type="sldNum" sz="quarter" idx="12"/>
          </p:nvPr>
        </p:nvSpPr>
        <p:spPr/>
        <p:txBody>
          <a:bodyPr/>
          <a:lstStyle/>
          <a:p>
            <a:pPr algn="l"/>
            <a:fld id="{FAEF9944-A4F6-4C59-AEBD-678D6480B8EA}" type="slidenum">
              <a:rPr lang="en-US" smtClean="0"/>
              <a:pPr algn="l"/>
              <a:t>4</a:t>
            </a:fld>
            <a:endParaRPr lang="en-US" dirty="0"/>
          </a:p>
        </p:txBody>
      </p:sp>
      <p:sp>
        <p:nvSpPr>
          <p:cNvPr id="4" name="タイトル 1">
            <a:extLst>
              <a:ext uri="{FF2B5EF4-FFF2-40B4-BE49-F238E27FC236}">
                <a16:creationId xmlns:a16="http://schemas.microsoft.com/office/drawing/2014/main" id="{2FFA6C14-867B-707D-BA9E-E8CB3BADBC9E}"/>
              </a:ext>
            </a:extLst>
          </p:cNvPr>
          <p:cNvSpPr txBox="1">
            <a:spLocks/>
          </p:cNvSpPr>
          <p:nvPr/>
        </p:nvSpPr>
        <p:spPr>
          <a:xfrm>
            <a:off x="389777" y="195263"/>
            <a:ext cx="11349481" cy="929896"/>
          </a:xfrm>
          <a:prstGeom prst="rect">
            <a:avLst/>
          </a:prstGeom>
        </p:spPr>
        <p:txBody>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pPr algn="ctr"/>
            <a:r>
              <a:rPr lang="en-US" altLang="ja-JP" dirty="0"/>
              <a:t>Impact of Machine Learning Attacks</a:t>
            </a:r>
            <a:endParaRPr kumimoji="1" lang="ja-JP" altLang="en-US" dirty="0"/>
          </a:p>
        </p:txBody>
      </p:sp>
      <p:sp>
        <p:nvSpPr>
          <p:cNvPr id="5" name="テキスト ボックス 5">
            <a:extLst>
              <a:ext uri="{FF2B5EF4-FFF2-40B4-BE49-F238E27FC236}">
                <a16:creationId xmlns:a16="http://schemas.microsoft.com/office/drawing/2014/main" id="{8CD98EF7-F3BA-9734-D023-CC329E659A34}"/>
              </a:ext>
            </a:extLst>
          </p:cNvPr>
          <p:cNvSpPr txBox="1"/>
          <p:nvPr/>
        </p:nvSpPr>
        <p:spPr>
          <a:xfrm>
            <a:off x="4854217" y="4491765"/>
            <a:ext cx="2634343" cy="369332"/>
          </a:xfrm>
          <a:prstGeom prst="rect">
            <a:avLst/>
          </a:prstGeom>
          <a:noFill/>
        </p:spPr>
        <p:txBody>
          <a:bodyPr wrap="square" rtlCol="0">
            <a:spAutoFit/>
          </a:bodyPr>
          <a:lstStyle/>
          <a:p>
            <a:r>
              <a:rPr kumimoji="1" lang="en-US" altLang="ja-JP" dirty="0"/>
              <a:t>Smart Factories</a:t>
            </a:r>
            <a:endParaRPr kumimoji="1" lang="ja-JP" altLang="en-US" dirty="0"/>
          </a:p>
        </p:txBody>
      </p:sp>
      <p:sp>
        <p:nvSpPr>
          <p:cNvPr id="6" name="テキスト ボックス 6">
            <a:extLst>
              <a:ext uri="{FF2B5EF4-FFF2-40B4-BE49-F238E27FC236}">
                <a16:creationId xmlns:a16="http://schemas.microsoft.com/office/drawing/2014/main" id="{7C56C86F-DB4C-7BFC-2FEF-7C33E120A2D6}"/>
              </a:ext>
            </a:extLst>
          </p:cNvPr>
          <p:cNvSpPr txBox="1"/>
          <p:nvPr/>
        </p:nvSpPr>
        <p:spPr>
          <a:xfrm>
            <a:off x="9536572" y="4451874"/>
            <a:ext cx="2634343" cy="369332"/>
          </a:xfrm>
          <a:prstGeom prst="rect">
            <a:avLst/>
          </a:prstGeom>
          <a:noFill/>
        </p:spPr>
        <p:txBody>
          <a:bodyPr wrap="square" rtlCol="0">
            <a:spAutoFit/>
          </a:bodyPr>
          <a:lstStyle/>
          <a:p>
            <a:r>
              <a:rPr kumimoji="1" lang="en-US" altLang="ja-JP" dirty="0"/>
              <a:t>Autonomous driving</a:t>
            </a:r>
            <a:endParaRPr kumimoji="1" lang="ja-JP" altLang="en-US" dirty="0"/>
          </a:p>
        </p:txBody>
      </p:sp>
      <p:pic>
        <p:nvPicPr>
          <p:cNvPr id="7" name="図 7" descr="ダイアグラム&#10;&#10;低い精度で自動的に生成された説明">
            <a:extLst>
              <a:ext uri="{FF2B5EF4-FFF2-40B4-BE49-F238E27FC236}">
                <a16:creationId xmlns:a16="http://schemas.microsoft.com/office/drawing/2014/main" id="{F20C9DB8-A81E-E135-0DE2-A6DC6C6E9A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4306" y="3567494"/>
            <a:ext cx="1677152" cy="884380"/>
          </a:xfrm>
          <a:prstGeom prst="rect">
            <a:avLst/>
          </a:prstGeom>
        </p:spPr>
      </p:pic>
      <p:pic>
        <p:nvPicPr>
          <p:cNvPr id="8" name="図 8" descr="道路, シーン, 運転, 高速道路 が含まれている画像&#10;&#10;自動的に生成された説明">
            <a:extLst>
              <a:ext uri="{FF2B5EF4-FFF2-40B4-BE49-F238E27FC236}">
                <a16:creationId xmlns:a16="http://schemas.microsoft.com/office/drawing/2014/main" id="{EA346A9E-7F80-092D-3CAD-E25668EDA9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245" b="31352"/>
          <a:stretch/>
        </p:blipFill>
        <p:spPr>
          <a:xfrm>
            <a:off x="9747319" y="3256909"/>
            <a:ext cx="1733796" cy="1178353"/>
          </a:xfrm>
          <a:prstGeom prst="rect">
            <a:avLst/>
          </a:prstGeom>
        </p:spPr>
      </p:pic>
      <p:pic>
        <p:nvPicPr>
          <p:cNvPr id="9" name="図 11">
            <a:extLst>
              <a:ext uri="{FF2B5EF4-FFF2-40B4-BE49-F238E27FC236}">
                <a16:creationId xmlns:a16="http://schemas.microsoft.com/office/drawing/2014/main" id="{5D3F2AEA-50E6-3DFB-B059-156AEC7840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7352" y="1813264"/>
            <a:ext cx="848648" cy="848648"/>
          </a:xfrm>
          <a:prstGeom prst="rect">
            <a:avLst/>
          </a:prstGeom>
        </p:spPr>
      </p:pic>
      <p:cxnSp>
        <p:nvCxnSpPr>
          <p:cNvPr id="10" name="直線矢印コネクタ 12">
            <a:extLst>
              <a:ext uri="{FF2B5EF4-FFF2-40B4-BE49-F238E27FC236}">
                <a16:creationId xmlns:a16="http://schemas.microsoft.com/office/drawing/2014/main" id="{5D10A8F5-A691-0C20-F290-AE27047B2241}"/>
              </a:ext>
            </a:extLst>
          </p:cNvPr>
          <p:cNvCxnSpPr>
            <a:cxnSpLocks/>
            <a:stCxn id="9" idx="2"/>
          </p:cNvCxnSpPr>
          <p:nvPr/>
        </p:nvCxnSpPr>
        <p:spPr>
          <a:xfrm flipH="1">
            <a:off x="5529735" y="2661912"/>
            <a:ext cx="141941" cy="72856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1" name="直線矢印コネクタ 15">
            <a:extLst>
              <a:ext uri="{FF2B5EF4-FFF2-40B4-BE49-F238E27FC236}">
                <a16:creationId xmlns:a16="http://schemas.microsoft.com/office/drawing/2014/main" id="{F9BB0294-D9E0-1895-777E-122210592E8A}"/>
              </a:ext>
            </a:extLst>
          </p:cNvPr>
          <p:cNvCxnSpPr>
            <a:cxnSpLocks/>
            <a:stCxn id="9" idx="2"/>
          </p:cNvCxnSpPr>
          <p:nvPr/>
        </p:nvCxnSpPr>
        <p:spPr>
          <a:xfrm>
            <a:off x="5671676" y="2661912"/>
            <a:ext cx="2606894" cy="594997"/>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2" name="直線矢印コネクタ 18">
            <a:extLst>
              <a:ext uri="{FF2B5EF4-FFF2-40B4-BE49-F238E27FC236}">
                <a16:creationId xmlns:a16="http://schemas.microsoft.com/office/drawing/2014/main" id="{658BAC22-B3FD-C371-191A-65880F2F10D2}"/>
              </a:ext>
            </a:extLst>
          </p:cNvPr>
          <p:cNvCxnSpPr>
            <a:cxnSpLocks/>
            <a:stCxn id="9" idx="2"/>
            <a:endCxn id="8" idx="0"/>
          </p:cNvCxnSpPr>
          <p:nvPr/>
        </p:nvCxnSpPr>
        <p:spPr>
          <a:xfrm>
            <a:off x="5671676" y="2661912"/>
            <a:ext cx="4942541" cy="594997"/>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3" name="直線矢印コネクタ 27">
            <a:extLst>
              <a:ext uri="{FF2B5EF4-FFF2-40B4-BE49-F238E27FC236}">
                <a16:creationId xmlns:a16="http://schemas.microsoft.com/office/drawing/2014/main" id="{3FF5B651-E1B1-99DD-BF1C-4A395B866C2B}"/>
              </a:ext>
            </a:extLst>
          </p:cNvPr>
          <p:cNvCxnSpPr>
            <a:cxnSpLocks/>
            <a:stCxn id="9" idx="2"/>
          </p:cNvCxnSpPr>
          <p:nvPr/>
        </p:nvCxnSpPr>
        <p:spPr>
          <a:xfrm flipH="1">
            <a:off x="1536630" y="2661912"/>
            <a:ext cx="4135046" cy="88438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14" name="テキスト ボックス 30">
            <a:extLst>
              <a:ext uri="{FF2B5EF4-FFF2-40B4-BE49-F238E27FC236}">
                <a16:creationId xmlns:a16="http://schemas.microsoft.com/office/drawing/2014/main" id="{96ECD4BB-784A-D890-CA4D-E67D92F441E6}"/>
              </a:ext>
            </a:extLst>
          </p:cNvPr>
          <p:cNvSpPr txBox="1"/>
          <p:nvPr/>
        </p:nvSpPr>
        <p:spPr>
          <a:xfrm>
            <a:off x="389777" y="4636540"/>
            <a:ext cx="2634343" cy="369332"/>
          </a:xfrm>
          <a:prstGeom prst="rect">
            <a:avLst/>
          </a:prstGeom>
          <a:noFill/>
        </p:spPr>
        <p:txBody>
          <a:bodyPr wrap="square" rtlCol="0">
            <a:spAutoFit/>
          </a:bodyPr>
          <a:lstStyle/>
          <a:p>
            <a:r>
              <a:rPr lang="en-US" altLang="ja-JP" dirty="0"/>
              <a:t>Appliances in the home</a:t>
            </a:r>
            <a:endParaRPr kumimoji="1" lang="ja-JP" altLang="en-US" dirty="0"/>
          </a:p>
        </p:txBody>
      </p:sp>
      <p:pic>
        <p:nvPicPr>
          <p:cNvPr id="15" name="コンテンツ プレースホルダー 4" descr="アイコン&#10;&#10;自動的に生成された説明">
            <a:extLst>
              <a:ext uri="{FF2B5EF4-FFF2-40B4-BE49-F238E27FC236}">
                <a16:creationId xmlns:a16="http://schemas.microsoft.com/office/drawing/2014/main" id="{4BBA62EE-E127-F243-7B38-7ACA23E411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777" y="3523246"/>
            <a:ext cx="632815" cy="1098515"/>
          </a:xfrm>
          <a:prstGeom prst="rect">
            <a:avLst/>
          </a:prstGeom>
        </p:spPr>
      </p:pic>
      <p:pic>
        <p:nvPicPr>
          <p:cNvPr id="16" name="図 32" descr="アイコン&#10;&#10;自動的に生成された説明">
            <a:extLst>
              <a:ext uri="{FF2B5EF4-FFF2-40B4-BE49-F238E27FC236}">
                <a16:creationId xmlns:a16="http://schemas.microsoft.com/office/drawing/2014/main" id="{BE6FA153-5EF4-CF02-7A7B-EDFCB4E197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740" y="3523246"/>
            <a:ext cx="1719841" cy="1289881"/>
          </a:xfrm>
          <a:prstGeom prst="rect">
            <a:avLst/>
          </a:prstGeom>
        </p:spPr>
      </p:pic>
      <p:sp>
        <p:nvSpPr>
          <p:cNvPr id="17" name="テキスト ボックス 37">
            <a:extLst>
              <a:ext uri="{FF2B5EF4-FFF2-40B4-BE49-F238E27FC236}">
                <a16:creationId xmlns:a16="http://schemas.microsoft.com/office/drawing/2014/main" id="{49DED3A8-F686-CE81-2378-69BA8010ADA3}"/>
              </a:ext>
            </a:extLst>
          </p:cNvPr>
          <p:cNvSpPr txBox="1"/>
          <p:nvPr/>
        </p:nvSpPr>
        <p:spPr>
          <a:xfrm>
            <a:off x="7351955" y="4460011"/>
            <a:ext cx="1344110" cy="369332"/>
          </a:xfrm>
          <a:prstGeom prst="rect">
            <a:avLst/>
          </a:prstGeom>
          <a:noFill/>
        </p:spPr>
        <p:txBody>
          <a:bodyPr wrap="square" rtlCol="0">
            <a:spAutoFit/>
          </a:bodyPr>
          <a:lstStyle/>
          <a:p>
            <a:pPr algn="ctr"/>
            <a:r>
              <a:rPr kumimoji="1" lang="en-US" altLang="ja-JP" dirty="0"/>
              <a:t>Medical</a:t>
            </a:r>
            <a:endParaRPr kumimoji="1" lang="ja-JP" altLang="en-US" dirty="0"/>
          </a:p>
        </p:txBody>
      </p:sp>
      <p:sp>
        <p:nvSpPr>
          <p:cNvPr id="19" name="テキスト ボックス 40">
            <a:extLst>
              <a:ext uri="{FF2B5EF4-FFF2-40B4-BE49-F238E27FC236}">
                <a16:creationId xmlns:a16="http://schemas.microsoft.com/office/drawing/2014/main" id="{976FE192-7EA7-2D25-E4D1-34B823CC9442}"/>
              </a:ext>
            </a:extLst>
          </p:cNvPr>
          <p:cNvSpPr txBox="1"/>
          <p:nvPr/>
        </p:nvSpPr>
        <p:spPr>
          <a:xfrm>
            <a:off x="3185707" y="4577793"/>
            <a:ext cx="2634343" cy="369332"/>
          </a:xfrm>
          <a:prstGeom prst="rect">
            <a:avLst/>
          </a:prstGeom>
          <a:noFill/>
        </p:spPr>
        <p:txBody>
          <a:bodyPr wrap="square" rtlCol="0">
            <a:spAutoFit/>
          </a:bodyPr>
          <a:lstStyle/>
          <a:p>
            <a:r>
              <a:rPr lang="en-US" altLang="ja-JP" dirty="0"/>
              <a:t>security</a:t>
            </a:r>
            <a:endParaRPr kumimoji="1" lang="ja-JP" altLang="en-US" dirty="0"/>
          </a:p>
        </p:txBody>
      </p:sp>
      <p:pic>
        <p:nvPicPr>
          <p:cNvPr id="20" name="図 41">
            <a:extLst>
              <a:ext uri="{FF2B5EF4-FFF2-40B4-BE49-F238E27FC236}">
                <a16:creationId xmlns:a16="http://schemas.microsoft.com/office/drawing/2014/main" id="{6BD4CAFE-D0B8-AEB4-62C1-1F50B8D8B0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5111" y="3523245"/>
            <a:ext cx="1553977" cy="1165483"/>
          </a:xfrm>
          <a:prstGeom prst="rect">
            <a:avLst/>
          </a:prstGeom>
        </p:spPr>
      </p:pic>
      <p:pic>
        <p:nvPicPr>
          <p:cNvPr id="21" name="図 3" descr="グラフ が含まれている画像&#10;&#10;自動的に生成された説明">
            <a:extLst>
              <a:ext uri="{FF2B5EF4-FFF2-40B4-BE49-F238E27FC236}">
                <a16:creationId xmlns:a16="http://schemas.microsoft.com/office/drawing/2014/main" id="{9345D19F-A8F7-C20F-5867-628F8FF153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47168" y="3352453"/>
            <a:ext cx="1834424" cy="1297009"/>
          </a:xfrm>
          <a:prstGeom prst="rect">
            <a:avLst/>
          </a:prstGeom>
        </p:spPr>
      </p:pic>
      <p:cxnSp>
        <p:nvCxnSpPr>
          <p:cNvPr id="22" name="直線矢印コネクタ 42">
            <a:extLst>
              <a:ext uri="{FF2B5EF4-FFF2-40B4-BE49-F238E27FC236}">
                <a16:creationId xmlns:a16="http://schemas.microsoft.com/office/drawing/2014/main" id="{E010EBE9-248F-9EF3-B9B9-ED78C0005DE5}"/>
              </a:ext>
            </a:extLst>
          </p:cNvPr>
          <p:cNvCxnSpPr>
            <a:cxnSpLocks/>
            <a:stCxn id="9" idx="2"/>
            <a:endCxn id="20" idx="0"/>
          </p:cNvCxnSpPr>
          <p:nvPr/>
        </p:nvCxnSpPr>
        <p:spPr>
          <a:xfrm flipH="1">
            <a:off x="3542100" y="2661912"/>
            <a:ext cx="2129576" cy="861333"/>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3" name="直線矢印コネクタ 45">
            <a:extLst>
              <a:ext uri="{FF2B5EF4-FFF2-40B4-BE49-F238E27FC236}">
                <a16:creationId xmlns:a16="http://schemas.microsoft.com/office/drawing/2014/main" id="{3B5FEEF0-F690-BD6F-9432-F0400240CA5D}"/>
              </a:ext>
            </a:extLst>
          </p:cNvPr>
          <p:cNvCxnSpPr>
            <a:cxnSpLocks/>
          </p:cNvCxnSpPr>
          <p:nvPr/>
        </p:nvCxnSpPr>
        <p:spPr>
          <a:xfrm>
            <a:off x="1087362" y="4990148"/>
            <a:ext cx="0" cy="59773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24" name="テキスト ボックス 47">
            <a:extLst>
              <a:ext uri="{FF2B5EF4-FFF2-40B4-BE49-F238E27FC236}">
                <a16:creationId xmlns:a16="http://schemas.microsoft.com/office/drawing/2014/main" id="{D009E2A2-DCFA-F407-2C7B-3E3641D2922C}"/>
              </a:ext>
            </a:extLst>
          </p:cNvPr>
          <p:cNvSpPr txBox="1"/>
          <p:nvPr/>
        </p:nvSpPr>
        <p:spPr>
          <a:xfrm>
            <a:off x="326488" y="5712009"/>
            <a:ext cx="2634343" cy="646331"/>
          </a:xfrm>
          <a:prstGeom prst="rect">
            <a:avLst/>
          </a:prstGeom>
          <a:noFill/>
        </p:spPr>
        <p:txBody>
          <a:bodyPr wrap="square" rtlCol="0">
            <a:spAutoFit/>
          </a:bodyPr>
          <a:lstStyle/>
          <a:p>
            <a:r>
              <a:rPr kumimoji="1" lang="en-US" altLang="ja-JP" dirty="0"/>
              <a:t>Decline in the value of goods</a:t>
            </a:r>
            <a:endParaRPr kumimoji="1" lang="ja-JP" altLang="en-US" dirty="0"/>
          </a:p>
        </p:txBody>
      </p:sp>
      <p:cxnSp>
        <p:nvCxnSpPr>
          <p:cNvPr id="25" name="直線矢印コネクタ 48">
            <a:extLst>
              <a:ext uri="{FF2B5EF4-FFF2-40B4-BE49-F238E27FC236}">
                <a16:creationId xmlns:a16="http://schemas.microsoft.com/office/drawing/2014/main" id="{0BAA180D-5BAF-2ECC-2687-A61D85B96380}"/>
              </a:ext>
            </a:extLst>
          </p:cNvPr>
          <p:cNvCxnSpPr>
            <a:cxnSpLocks/>
          </p:cNvCxnSpPr>
          <p:nvPr/>
        </p:nvCxnSpPr>
        <p:spPr>
          <a:xfrm>
            <a:off x="3507865" y="5005872"/>
            <a:ext cx="0" cy="59773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26" name="テキスト ボックス 49">
            <a:extLst>
              <a:ext uri="{FF2B5EF4-FFF2-40B4-BE49-F238E27FC236}">
                <a16:creationId xmlns:a16="http://schemas.microsoft.com/office/drawing/2014/main" id="{ACAF5401-ED82-54DC-2EA4-245F353CA122}"/>
              </a:ext>
            </a:extLst>
          </p:cNvPr>
          <p:cNvSpPr txBox="1"/>
          <p:nvPr/>
        </p:nvSpPr>
        <p:spPr>
          <a:xfrm>
            <a:off x="2765112" y="5676254"/>
            <a:ext cx="2482240" cy="1200329"/>
          </a:xfrm>
          <a:prstGeom prst="rect">
            <a:avLst/>
          </a:prstGeom>
          <a:noFill/>
        </p:spPr>
        <p:txBody>
          <a:bodyPr wrap="square" rtlCol="0">
            <a:spAutoFit/>
          </a:bodyPr>
          <a:lstStyle/>
          <a:p>
            <a:r>
              <a:rPr kumimoji="1" lang="en-US" altLang="ja-JP" dirty="0"/>
              <a:t>Disable security
</a:t>
            </a:r>
            <a:r>
              <a:rPr kumimoji="1" lang="ja-JP" altLang="en-US" dirty="0"/>
              <a:t>　　　　↓
</a:t>
            </a:r>
            <a:r>
              <a:rPr kumimoji="1" lang="en-US" altLang="ja-JP" dirty="0"/>
              <a:t>Physical intrusion
Makes it possible</a:t>
            </a:r>
            <a:endParaRPr kumimoji="1" lang="ja-JP" altLang="en-US" dirty="0"/>
          </a:p>
        </p:txBody>
      </p:sp>
      <p:cxnSp>
        <p:nvCxnSpPr>
          <p:cNvPr id="27" name="直線矢印コネクタ 50">
            <a:extLst>
              <a:ext uri="{FF2B5EF4-FFF2-40B4-BE49-F238E27FC236}">
                <a16:creationId xmlns:a16="http://schemas.microsoft.com/office/drawing/2014/main" id="{F20A78C1-A944-509C-7953-CF1DBB44D093}"/>
              </a:ext>
            </a:extLst>
          </p:cNvPr>
          <p:cNvCxnSpPr>
            <a:cxnSpLocks/>
          </p:cNvCxnSpPr>
          <p:nvPr/>
        </p:nvCxnSpPr>
        <p:spPr>
          <a:xfrm>
            <a:off x="5671676" y="4821206"/>
            <a:ext cx="0" cy="59773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28" name="テキスト ボックス 51">
            <a:extLst>
              <a:ext uri="{FF2B5EF4-FFF2-40B4-BE49-F238E27FC236}">
                <a16:creationId xmlns:a16="http://schemas.microsoft.com/office/drawing/2014/main" id="{9BDA8731-2D15-A089-032D-BDF8020AC1A1}"/>
              </a:ext>
            </a:extLst>
          </p:cNvPr>
          <p:cNvSpPr txBox="1"/>
          <p:nvPr/>
        </p:nvSpPr>
        <p:spPr>
          <a:xfrm>
            <a:off x="4832620" y="5609294"/>
            <a:ext cx="2634343" cy="646331"/>
          </a:xfrm>
          <a:prstGeom prst="rect">
            <a:avLst/>
          </a:prstGeom>
          <a:noFill/>
        </p:spPr>
        <p:txBody>
          <a:bodyPr wrap="square" rtlCol="0">
            <a:spAutoFit/>
          </a:bodyPr>
          <a:lstStyle/>
          <a:p>
            <a:r>
              <a:rPr lang="en-US" altLang="ja-JP" dirty="0"/>
              <a:t>Shutting down the factory</a:t>
            </a:r>
            <a:endParaRPr kumimoji="1" lang="ja-JP" altLang="en-US" dirty="0"/>
          </a:p>
        </p:txBody>
      </p:sp>
      <p:cxnSp>
        <p:nvCxnSpPr>
          <p:cNvPr id="29" name="直線矢印コネクタ 52">
            <a:extLst>
              <a:ext uri="{FF2B5EF4-FFF2-40B4-BE49-F238E27FC236}">
                <a16:creationId xmlns:a16="http://schemas.microsoft.com/office/drawing/2014/main" id="{3CBA7867-C907-6A5F-7D0C-D4EBFD8AA137}"/>
              </a:ext>
            </a:extLst>
          </p:cNvPr>
          <p:cNvCxnSpPr>
            <a:cxnSpLocks/>
          </p:cNvCxnSpPr>
          <p:nvPr/>
        </p:nvCxnSpPr>
        <p:spPr>
          <a:xfrm>
            <a:off x="8094432" y="4947125"/>
            <a:ext cx="0" cy="59773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30" name="テキスト ボックス 53">
            <a:extLst>
              <a:ext uri="{FF2B5EF4-FFF2-40B4-BE49-F238E27FC236}">
                <a16:creationId xmlns:a16="http://schemas.microsoft.com/office/drawing/2014/main" id="{92921C07-9158-12D4-A2AC-9E0F2CC2F2D7}"/>
              </a:ext>
            </a:extLst>
          </p:cNvPr>
          <p:cNvSpPr txBox="1"/>
          <p:nvPr/>
        </p:nvSpPr>
        <p:spPr>
          <a:xfrm>
            <a:off x="7269625" y="5585365"/>
            <a:ext cx="1889968" cy="369332"/>
          </a:xfrm>
          <a:prstGeom prst="rect">
            <a:avLst/>
          </a:prstGeom>
          <a:noFill/>
        </p:spPr>
        <p:txBody>
          <a:bodyPr wrap="square" rtlCol="0">
            <a:spAutoFit/>
          </a:bodyPr>
          <a:lstStyle/>
          <a:p>
            <a:r>
              <a:rPr kumimoji="1" lang="en-US" altLang="ja-JP" dirty="0"/>
              <a:t>Wrong diagnosis.</a:t>
            </a:r>
            <a:endParaRPr kumimoji="1" lang="ja-JP" altLang="en-US" dirty="0"/>
          </a:p>
        </p:txBody>
      </p:sp>
      <p:sp>
        <p:nvSpPr>
          <p:cNvPr id="31" name="テキスト ボックス 54">
            <a:extLst>
              <a:ext uri="{FF2B5EF4-FFF2-40B4-BE49-F238E27FC236}">
                <a16:creationId xmlns:a16="http://schemas.microsoft.com/office/drawing/2014/main" id="{ED8C770C-A9AE-9F53-35FA-80BC7F92ED46}"/>
              </a:ext>
            </a:extLst>
          </p:cNvPr>
          <p:cNvSpPr txBox="1"/>
          <p:nvPr/>
        </p:nvSpPr>
        <p:spPr>
          <a:xfrm>
            <a:off x="9706628" y="5603611"/>
            <a:ext cx="2634343" cy="646331"/>
          </a:xfrm>
          <a:prstGeom prst="rect">
            <a:avLst/>
          </a:prstGeom>
          <a:noFill/>
        </p:spPr>
        <p:txBody>
          <a:bodyPr wrap="square" rtlCol="0">
            <a:spAutoFit/>
          </a:bodyPr>
          <a:lstStyle/>
          <a:p>
            <a:r>
              <a:rPr kumimoji="1" lang="en-US" altLang="ja-JP" dirty="0"/>
              <a:t>Occurrence of serious accidents</a:t>
            </a:r>
            <a:endParaRPr kumimoji="1" lang="ja-JP" altLang="en-US" dirty="0"/>
          </a:p>
        </p:txBody>
      </p:sp>
      <p:cxnSp>
        <p:nvCxnSpPr>
          <p:cNvPr id="32" name="直線矢印コネクタ 55">
            <a:extLst>
              <a:ext uri="{FF2B5EF4-FFF2-40B4-BE49-F238E27FC236}">
                <a16:creationId xmlns:a16="http://schemas.microsoft.com/office/drawing/2014/main" id="{DF5537FD-BB5A-6293-4C60-3E7DED5B60C6}"/>
              </a:ext>
            </a:extLst>
          </p:cNvPr>
          <p:cNvCxnSpPr>
            <a:cxnSpLocks/>
          </p:cNvCxnSpPr>
          <p:nvPr/>
        </p:nvCxnSpPr>
        <p:spPr>
          <a:xfrm>
            <a:off x="10454404" y="4829343"/>
            <a:ext cx="0" cy="59773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33" name="思考の吹き出し: 雲形 56">
            <a:extLst>
              <a:ext uri="{FF2B5EF4-FFF2-40B4-BE49-F238E27FC236}">
                <a16:creationId xmlns:a16="http://schemas.microsoft.com/office/drawing/2014/main" id="{3F0B4F7A-354D-DD76-4921-95F50FEE0380}"/>
              </a:ext>
            </a:extLst>
          </p:cNvPr>
          <p:cNvSpPr/>
          <p:nvPr/>
        </p:nvSpPr>
        <p:spPr>
          <a:xfrm>
            <a:off x="6481459" y="879374"/>
            <a:ext cx="4790444" cy="1895953"/>
          </a:xfrm>
          <a:prstGeom prst="cloudCallout">
            <a:avLst>
              <a:gd name="adj1" fmla="val -59519"/>
              <a:gd name="adj2" fmla="val 43404"/>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panose="020B0604020202020204" pitchFamily="34" charset="0"/>
              <a:buChar char="•"/>
            </a:pPr>
            <a:r>
              <a:rPr kumimoji="1" lang="en-US" altLang="ja-JP" dirty="0"/>
              <a:t>Disruption of rival companies
Demanding money from AI as a hostage
terrorism</a:t>
            </a:r>
            <a:endParaRPr kumimoji="1" lang="ja-JP" altLang="en-US" dirty="0"/>
          </a:p>
        </p:txBody>
      </p:sp>
      <p:sp>
        <p:nvSpPr>
          <p:cNvPr id="34" name="TextBox 33">
            <a:extLst>
              <a:ext uri="{FF2B5EF4-FFF2-40B4-BE49-F238E27FC236}">
                <a16:creationId xmlns:a16="http://schemas.microsoft.com/office/drawing/2014/main" id="{57494182-784E-2D2B-E504-450C34A42D8A}"/>
              </a:ext>
            </a:extLst>
          </p:cNvPr>
          <p:cNvSpPr txBox="1"/>
          <p:nvPr/>
        </p:nvSpPr>
        <p:spPr>
          <a:xfrm>
            <a:off x="69155" y="1039790"/>
            <a:ext cx="4710841" cy="1754326"/>
          </a:xfrm>
          <a:prstGeom prst="rect">
            <a:avLst/>
          </a:prstGeom>
          <a:noFill/>
        </p:spPr>
        <p:txBody>
          <a:bodyPr wrap="square">
            <a:spAutoFit/>
          </a:bodyPr>
          <a:lstStyle/>
          <a:p>
            <a:pPr algn="l"/>
            <a:r>
              <a:rPr lang="en-US" b="0" i="0" dirty="0">
                <a:solidFill>
                  <a:srgbClr val="1F1F1F"/>
                </a:solidFill>
                <a:effectLst/>
                <a:latin typeface="Google Sans"/>
              </a:rPr>
              <a:t>2. Vulnerability to adversarial examples (AEs):</a:t>
            </a:r>
          </a:p>
          <a:p>
            <a:pPr marL="342900" indent="-342900" algn="r">
              <a:buFont typeface="Wingdings" panose="05000000000000000000" pitchFamily="2" charset="2"/>
              <a:buChar char="Ø"/>
            </a:pPr>
            <a:r>
              <a:rPr lang="en-US" b="0" i="0" dirty="0">
                <a:solidFill>
                  <a:srgbClr val="1F1F1F"/>
                </a:solidFill>
                <a:effectLst/>
                <a:latin typeface="Google Sans"/>
              </a:rPr>
              <a:t>Malicious actors can create AEs to manipulate ML system predictions.</a:t>
            </a:r>
          </a:p>
          <a:p>
            <a:pPr marL="342900" indent="-342900" algn="r">
              <a:buFont typeface="Wingdings" panose="05000000000000000000" pitchFamily="2" charset="2"/>
              <a:buChar char="Ø"/>
            </a:pPr>
            <a:r>
              <a:rPr lang="en-US" b="0" i="0" dirty="0">
                <a:solidFill>
                  <a:srgbClr val="1F1F1F"/>
                </a:solidFill>
                <a:effectLst/>
                <a:latin typeface="Google Sans"/>
              </a:rPr>
              <a:t>AEs can attack physical objects and deep learning systems in critical areas.</a:t>
            </a:r>
          </a:p>
          <a:p>
            <a:endParaRPr lang="en-US" dirty="0"/>
          </a:p>
        </p:txBody>
      </p:sp>
    </p:spTree>
    <p:extLst>
      <p:ext uri="{BB962C8B-B14F-4D97-AF65-F5344CB8AC3E}">
        <p14:creationId xmlns:p14="http://schemas.microsoft.com/office/powerpoint/2010/main" val="3453850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074681-88D0-2C70-DBEC-AF5C7C1E3313}"/>
              </a:ext>
            </a:extLst>
          </p:cNvPr>
          <p:cNvSpPr>
            <a:spLocks noGrp="1"/>
          </p:cNvSpPr>
          <p:nvPr>
            <p:ph type="dt" sz="half" idx="10"/>
          </p:nvPr>
        </p:nvSpPr>
        <p:spPr/>
        <p:txBody>
          <a:bodyPr/>
          <a:lstStyle/>
          <a:p>
            <a:fld id="{22F17270-E383-485C-8083-1FBC2B69AC0C}" type="datetime1">
              <a:rPr lang="en-US" smtClean="0"/>
              <a:t>2/7/2024</a:t>
            </a:fld>
            <a:endParaRPr lang="en-US" dirty="0"/>
          </a:p>
        </p:txBody>
      </p:sp>
      <p:sp>
        <p:nvSpPr>
          <p:cNvPr id="3" name="Slide Number Placeholder 2">
            <a:extLst>
              <a:ext uri="{FF2B5EF4-FFF2-40B4-BE49-F238E27FC236}">
                <a16:creationId xmlns:a16="http://schemas.microsoft.com/office/drawing/2014/main" id="{232A8ED4-C32E-3CB8-7673-8BE69395BA84}"/>
              </a:ext>
            </a:extLst>
          </p:cNvPr>
          <p:cNvSpPr>
            <a:spLocks noGrp="1"/>
          </p:cNvSpPr>
          <p:nvPr>
            <p:ph type="sldNum" sz="quarter" idx="12"/>
          </p:nvPr>
        </p:nvSpPr>
        <p:spPr/>
        <p:txBody>
          <a:bodyPr/>
          <a:lstStyle/>
          <a:p>
            <a:pPr algn="l"/>
            <a:fld id="{FAEF9944-A4F6-4C59-AEBD-678D6480B8EA}" type="slidenum">
              <a:rPr lang="en-US" smtClean="0"/>
              <a:pPr algn="l"/>
              <a:t>5</a:t>
            </a:fld>
            <a:endParaRPr lang="en-US" dirty="0"/>
          </a:p>
        </p:txBody>
      </p:sp>
      <p:sp>
        <p:nvSpPr>
          <p:cNvPr id="4" name="Rectangle 3">
            <a:extLst>
              <a:ext uri="{FF2B5EF4-FFF2-40B4-BE49-F238E27FC236}">
                <a16:creationId xmlns:a16="http://schemas.microsoft.com/office/drawing/2014/main" id="{59796450-A5DC-512E-C935-014F7F6D4E43}"/>
              </a:ext>
            </a:extLst>
          </p:cNvPr>
          <p:cNvSpPr/>
          <p:nvPr/>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Target Attack Class: Lying Down</a:t>
            </a:r>
          </a:p>
        </p:txBody>
      </p:sp>
      <p:sp>
        <p:nvSpPr>
          <p:cNvPr id="5" name="Date Placeholder 1">
            <a:extLst>
              <a:ext uri="{FF2B5EF4-FFF2-40B4-BE49-F238E27FC236}">
                <a16:creationId xmlns:a16="http://schemas.microsoft.com/office/drawing/2014/main" id="{B46F6DAE-B84B-4D5A-0213-A3E00EA8EC1B}"/>
              </a:ext>
            </a:extLst>
          </p:cNvPr>
          <p:cNvSpPr txBox="1">
            <a:spLocks/>
          </p:cNvSpPr>
          <p:nvPr/>
        </p:nvSpPr>
        <p:spPr>
          <a:xfrm>
            <a:off x="7850727" y="6170491"/>
            <a:ext cx="2840083" cy="457200"/>
          </a:xfrm>
          <a:prstGeom prst="rect">
            <a:avLst/>
          </a:prstGeom>
        </p:spPr>
        <p:txBody>
          <a:bodyPr lIns="109728" tIns="109728" rIns="109728" bIns="91440" anchor="ctr"/>
          <a:lstStyle>
            <a:defPPr>
              <a:defRPr lang="en-US"/>
            </a:defPPr>
            <a:lvl1pPr marL="0" algn="r" defTabSz="914400" rtl="0" eaLnBrk="1" latinLnBrk="0" hangingPunct="1">
              <a:defRPr sz="1100" kern="1200" spc="50" baseline="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B5878A-AA88-41AF-8AB1-43D553BE5E16}" type="datetime1">
              <a:rPr lang="en-US" smtClean="0"/>
              <a:pPr/>
              <a:t>2/7/2024</a:t>
            </a:fld>
            <a:endParaRPr lang="en-US" dirty="0"/>
          </a:p>
        </p:txBody>
      </p:sp>
      <p:sp>
        <p:nvSpPr>
          <p:cNvPr id="6" name="Slide Number Placeholder 2">
            <a:extLst>
              <a:ext uri="{FF2B5EF4-FFF2-40B4-BE49-F238E27FC236}">
                <a16:creationId xmlns:a16="http://schemas.microsoft.com/office/drawing/2014/main" id="{4D0C0805-EE24-62D7-47FE-5BBE296CDA17}"/>
              </a:ext>
            </a:extLst>
          </p:cNvPr>
          <p:cNvSpPr txBox="1">
            <a:spLocks/>
          </p:cNvSpPr>
          <p:nvPr/>
        </p:nvSpPr>
        <p:spPr>
          <a:xfrm>
            <a:off x="10853744" y="6170490"/>
            <a:ext cx="1188720" cy="457200"/>
          </a:xfrm>
          <a:prstGeom prst="rect">
            <a:avLst/>
          </a:prstGeom>
        </p:spPr>
        <p:txBody>
          <a:bodyPr lIns="109728" tIns="109728" rIns="109728" bIns="91440" anchor="b"/>
          <a:lstStyle>
            <a:defPPr>
              <a:defRPr lang="en-US"/>
            </a:defPPr>
            <a:lvl1pPr marL="0" algn="r" defTabSz="914400" rtl="0" eaLnBrk="1" latinLnBrk="0" hangingPunct="1">
              <a:defRPr sz="1600" b="1" kern="1200" baseline="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AEF9944-A4F6-4C59-AEBD-678D6480B8EA}" type="slidenum">
              <a:rPr lang="en-US" smtClean="0"/>
              <a:pPr algn="l"/>
              <a:t>5</a:t>
            </a:fld>
            <a:endParaRPr lang="en-US" dirty="0"/>
          </a:p>
        </p:txBody>
      </p:sp>
      <p:pic>
        <p:nvPicPr>
          <p:cNvPr id="7" name="Picture 2" descr="ハッカーのイラスト（セキュリティー）">
            <a:extLst>
              <a:ext uri="{FF2B5EF4-FFF2-40B4-BE49-F238E27FC236}">
                <a16:creationId xmlns:a16="http://schemas.microsoft.com/office/drawing/2014/main" id="{C3ECCCD8-E458-7779-D411-A8F54C018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49304" y="5620255"/>
            <a:ext cx="1325939" cy="11901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3D79AAB-0967-08C0-B10D-A15B3E5EB0AB}"/>
              </a:ext>
            </a:extLst>
          </p:cNvPr>
          <p:cNvPicPr>
            <a:picLocks noChangeAspect="1"/>
          </p:cNvPicPr>
          <p:nvPr/>
        </p:nvPicPr>
        <p:blipFill>
          <a:blip r:embed="rId3"/>
          <a:stretch>
            <a:fillRect/>
          </a:stretch>
        </p:blipFill>
        <p:spPr>
          <a:xfrm>
            <a:off x="4491715" y="1187256"/>
            <a:ext cx="1714649" cy="1447925"/>
          </a:xfrm>
          <a:prstGeom prst="rect">
            <a:avLst/>
          </a:prstGeom>
        </p:spPr>
      </p:pic>
      <p:pic>
        <p:nvPicPr>
          <p:cNvPr id="9" name="Picture 8">
            <a:extLst>
              <a:ext uri="{FF2B5EF4-FFF2-40B4-BE49-F238E27FC236}">
                <a16:creationId xmlns:a16="http://schemas.microsoft.com/office/drawing/2014/main" id="{EDFFC1BE-6BDE-44EC-EFDB-8B95C3DEDAB7}"/>
              </a:ext>
            </a:extLst>
          </p:cNvPr>
          <p:cNvPicPr>
            <a:picLocks noChangeAspect="1"/>
          </p:cNvPicPr>
          <p:nvPr/>
        </p:nvPicPr>
        <p:blipFill>
          <a:blip r:embed="rId4"/>
          <a:stretch>
            <a:fillRect/>
          </a:stretch>
        </p:blipFill>
        <p:spPr>
          <a:xfrm>
            <a:off x="507530" y="355361"/>
            <a:ext cx="2269536" cy="3119610"/>
          </a:xfrm>
          <a:prstGeom prst="rect">
            <a:avLst/>
          </a:prstGeom>
        </p:spPr>
      </p:pic>
      <p:pic>
        <p:nvPicPr>
          <p:cNvPr id="10" name="Picture 9">
            <a:extLst>
              <a:ext uri="{FF2B5EF4-FFF2-40B4-BE49-F238E27FC236}">
                <a16:creationId xmlns:a16="http://schemas.microsoft.com/office/drawing/2014/main" id="{4A5C317A-D388-C5E4-BC1F-9BC9B6B73293}"/>
              </a:ext>
            </a:extLst>
          </p:cNvPr>
          <p:cNvPicPr>
            <a:picLocks noChangeAspect="1"/>
          </p:cNvPicPr>
          <p:nvPr/>
        </p:nvPicPr>
        <p:blipFill>
          <a:blip r:embed="rId5"/>
          <a:stretch>
            <a:fillRect/>
          </a:stretch>
        </p:blipFill>
        <p:spPr>
          <a:xfrm>
            <a:off x="6803532" y="1089516"/>
            <a:ext cx="4644572" cy="1651297"/>
          </a:xfrm>
          <a:prstGeom prst="rect">
            <a:avLst/>
          </a:prstGeom>
        </p:spPr>
      </p:pic>
      <p:cxnSp>
        <p:nvCxnSpPr>
          <p:cNvPr id="11" name="Connector: Curved 10">
            <a:extLst>
              <a:ext uri="{FF2B5EF4-FFF2-40B4-BE49-F238E27FC236}">
                <a16:creationId xmlns:a16="http://schemas.microsoft.com/office/drawing/2014/main" id="{A6C3EA5E-1C78-F092-33D0-58E71014370E}"/>
              </a:ext>
            </a:extLst>
          </p:cNvPr>
          <p:cNvCxnSpPr>
            <a:cxnSpLocks/>
          </p:cNvCxnSpPr>
          <p:nvPr/>
        </p:nvCxnSpPr>
        <p:spPr>
          <a:xfrm>
            <a:off x="2563840" y="1089516"/>
            <a:ext cx="1714649" cy="852173"/>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5C4D5B92-BC36-6270-41B8-494FF3C0F8FC}"/>
              </a:ext>
            </a:extLst>
          </p:cNvPr>
          <p:cNvCxnSpPr>
            <a:cxnSpLocks/>
          </p:cNvCxnSpPr>
          <p:nvPr/>
        </p:nvCxnSpPr>
        <p:spPr>
          <a:xfrm flipV="1">
            <a:off x="2563840" y="1941689"/>
            <a:ext cx="1714649" cy="1052800"/>
          </a:xfrm>
          <a:prstGeom prst="curvedConnector3">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3" name="Connector: Curved 12">
            <a:extLst>
              <a:ext uri="{FF2B5EF4-FFF2-40B4-BE49-F238E27FC236}">
                <a16:creationId xmlns:a16="http://schemas.microsoft.com/office/drawing/2014/main" id="{9E4E6167-A6C9-DAB7-3682-13DDD9797F54}"/>
              </a:ext>
            </a:extLst>
          </p:cNvPr>
          <p:cNvCxnSpPr/>
          <p:nvPr/>
        </p:nvCxnSpPr>
        <p:spPr>
          <a:xfrm>
            <a:off x="2563840" y="1343378"/>
            <a:ext cx="1714649" cy="598311"/>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52579DF1-8422-B8E9-6BB7-7E73B2ACF06F}"/>
              </a:ext>
            </a:extLst>
          </p:cNvPr>
          <p:cNvCxnSpPr/>
          <p:nvPr/>
        </p:nvCxnSpPr>
        <p:spPr>
          <a:xfrm flipV="1">
            <a:off x="2563840" y="1941689"/>
            <a:ext cx="1714649" cy="697439"/>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E842526-C73C-A92B-6243-DD3E26046C65}"/>
              </a:ext>
            </a:extLst>
          </p:cNvPr>
          <p:cNvCxnSpPr/>
          <p:nvPr/>
        </p:nvCxnSpPr>
        <p:spPr>
          <a:xfrm>
            <a:off x="2777066" y="1941689"/>
            <a:ext cx="150142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5021A2A-E99B-927D-D7F4-7D420AD60374}"/>
              </a:ext>
            </a:extLst>
          </p:cNvPr>
          <p:cNvSpPr txBox="1"/>
          <p:nvPr/>
        </p:nvSpPr>
        <p:spPr>
          <a:xfrm>
            <a:off x="3973218" y="3353581"/>
            <a:ext cx="7973805" cy="2352952"/>
          </a:xfrm>
          <a:prstGeom prst="rect">
            <a:avLst/>
          </a:prstGeom>
          <a:noFill/>
        </p:spPr>
        <p:txBody>
          <a:bodyPr wrap="square">
            <a:spAutoFit/>
          </a:bodyPr>
          <a:lstStyle/>
          <a:p>
            <a:pPr algn="l">
              <a:lnSpc>
                <a:spcPct val="150000"/>
              </a:lnSpc>
            </a:pPr>
            <a:r>
              <a:rPr lang="en-US" sz="2000" b="0" i="0" dirty="0">
                <a:solidFill>
                  <a:srgbClr val="1F1F1F"/>
                </a:solidFill>
                <a:effectLst/>
                <a:latin typeface="Google Sans"/>
              </a:rPr>
              <a:t>3. Sensor-based AEs in multi-sensor systems:</a:t>
            </a:r>
          </a:p>
          <a:p>
            <a:pPr marL="742950" lvl="1" indent="-285750">
              <a:lnSpc>
                <a:spcPct val="150000"/>
              </a:lnSpc>
              <a:buFont typeface="Wingdings" panose="05000000000000000000" pitchFamily="2" charset="2"/>
              <a:buChar char="Ø"/>
            </a:pPr>
            <a:r>
              <a:rPr lang="en-US" sz="2000" b="0" i="0" dirty="0">
                <a:solidFill>
                  <a:srgbClr val="1F1F1F"/>
                </a:solidFill>
                <a:effectLst/>
                <a:latin typeface="Google Sans"/>
              </a:rPr>
              <a:t>Sensor vulnerabilities can be exploited for AE attacks.</a:t>
            </a:r>
          </a:p>
          <a:p>
            <a:pPr marL="742950" lvl="1" indent="-285750">
              <a:lnSpc>
                <a:spcPct val="150000"/>
              </a:lnSpc>
              <a:buFont typeface="Wingdings" panose="05000000000000000000" pitchFamily="2" charset="2"/>
              <a:buChar char="Ø"/>
            </a:pPr>
            <a:r>
              <a:rPr lang="en-US" sz="2000" b="0" i="0" dirty="0">
                <a:solidFill>
                  <a:srgbClr val="1F1F1F"/>
                </a:solidFill>
                <a:effectLst/>
                <a:latin typeface="Google Sans"/>
              </a:rPr>
              <a:t>Data tampering through software or hardware modifications is possible.</a:t>
            </a:r>
          </a:p>
          <a:p>
            <a:pPr marL="742950" lvl="1" indent="-285750">
              <a:lnSpc>
                <a:spcPct val="150000"/>
              </a:lnSpc>
              <a:buFont typeface="Wingdings" panose="05000000000000000000" pitchFamily="2" charset="2"/>
              <a:buChar char="Ø"/>
            </a:pPr>
            <a:r>
              <a:rPr lang="en-US" sz="2000" b="0" i="0" dirty="0">
                <a:solidFill>
                  <a:srgbClr val="1F1F1F"/>
                </a:solidFill>
                <a:effectLst/>
                <a:latin typeface="Google Sans"/>
              </a:rPr>
              <a:t>Manipulating some sensor readings can impact ML model outputs.</a:t>
            </a:r>
          </a:p>
        </p:txBody>
      </p:sp>
      <p:sp>
        <p:nvSpPr>
          <p:cNvPr id="17" name="TextBox 16">
            <a:extLst>
              <a:ext uri="{FF2B5EF4-FFF2-40B4-BE49-F238E27FC236}">
                <a16:creationId xmlns:a16="http://schemas.microsoft.com/office/drawing/2014/main" id="{B198A55A-89CB-1643-1035-20AD4603D73C}"/>
              </a:ext>
            </a:extLst>
          </p:cNvPr>
          <p:cNvSpPr txBox="1"/>
          <p:nvPr/>
        </p:nvSpPr>
        <p:spPr>
          <a:xfrm>
            <a:off x="603441" y="3408134"/>
            <a:ext cx="2469445" cy="369332"/>
          </a:xfrm>
          <a:prstGeom prst="rect">
            <a:avLst/>
          </a:prstGeom>
          <a:noFill/>
        </p:spPr>
        <p:txBody>
          <a:bodyPr wrap="square">
            <a:spAutoFit/>
          </a:bodyPr>
          <a:lstStyle/>
          <a:p>
            <a:r>
              <a:rPr lang="en-US" i="1"/>
              <a:t>Actual Class: Running</a:t>
            </a:r>
            <a:endParaRPr lang="en-US" i="1" dirty="0"/>
          </a:p>
        </p:txBody>
      </p:sp>
      <p:sp>
        <p:nvSpPr>
          <p:cNvPr id="18" name="TextBox 17">
            <a:extLst>
              <a:ext uri="{FF2B5EF4-FFF2-40B4-BE49-F238E27FC236}">
                <a16:creationId xmlns:a16="http://schemas.microsoft.com/office/drawing/2014/main" id="{883267F3-B8ED-0207-2537-0756B7B09F9D}"/>
              </a:ext>
            </a:extLst>
          </p:cNvPr>
          <p:cNvSpPr txBox="1"/>
          <p:nvPr/>
        </p:nvSpPr>
        <p:spPr>
          <a:xfrm>
            <a:off x="7639988" y="2617870"/>
            <a:ext cx="3808116" cy="369332"/>
          </a:xfrm>
          <a:prstGeom prst="rect">
            <a:avLst/>
          </a:prstGeom>
          <a:noFill/>
        </p:spPr>
        <p:txBody>
          <a:bodyPr wrap="square">
            <a:spAutoFit/>
          </a:bodyPr>
          <a:lstStyle/>
          <a:p>
            <a:r>
              <a:rPr lang="en-US" dirty="0"/>
              <a:t>Target Attack Class: Lying Down</a:t>
            </a:r>
          </a:p>
        </p:txBody>
      </p:sp>
      <p:sp>
        <p:nvSpPr>
          <p:cNvPr id="19" name="TextBox 18">
            <a:extLst>
              <a:ext uri="{FF2B5EF4-FFF2-40B4-BE49-F238E27FC236}">
                <a16:creationId xmlns:a16="http://schemas.microsoft.com/office/drawing/2014/main" id="{0F281E0D-579E-C9CA-CD05-9C1685D259E6}"/>
              </a:ext>
            </a:extLst>
          </p:cNvPr>
          <p:cNvSpPr txBox="1"/>
          <p:nvPr/>
        </p:nvSpPr>
        <p:spPr>
          <a:xfrm>
            <a:off x="4302256" y="2685199"/>
            <a:ext cx="2095954" cy="369332"/>
          </a:xfrm>
          <a:prstGeom prst="rect">
            <a:avLst/>
          </a:prstGeom>
          <a:noFill/>
        </p:spPr>
        <p:txBody>
          <a:bodyPr wrap="square">
            <a:spAutoFit/>
          </a:bodyPr>
          <a:lstStyle/>
          <a:p>
            <a:r>
              <a:rPr lang="id-ID" dirty="0"/>
              <a:t>Machine Learning</a:t>
            </a:r>
            <a:endParaRPr lang="en-US" dirty="0"/>
          </a:p>
        </p:txBody>
      </p:sp>
      <p:sp>
        <p:nvSpPr>
          <p:cNvPr id="20" name="Speech Bubble: Oval 19">
            <a:extLst>
              <a:ext uri="{FF2B5EF4-FFF2-40B4-BE49-F238E27FC236}">
                <a16:creationId xmlns:a16="http://schemas.microsoft.com/office/drawing/2014/main" id="{59AA2567-1F24-4F13-4F5E-4943E3621D4A}"/>
              </a:ext>
            </a:extLst>
          </p:cNvPr>
          <p:cNvSpPr/>
          <p:nvPr/>
        </p:nvSpPr>
        <p:spPr>
          <a:xfrm>
            <a:off x="246195" y="3988135"/>
            <a:ext cx="3219493" cy="1651932"/>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Can I alter the output of an ML model by hacking just a small number of sensors?</a:t>
            </a:r>
          </a:p>
        </p:txBody>
      </p:sp>
    </p:spTree>
    <p:extLst>
      <p:ext uri="{BB962C8B-B14F-4D97-AF65-F5344CB8AC3E}">
        <p14:creationId xmlns:p14="http://schemas.microsoft.com/office/powerpoint/2010/main" val="2996861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31635-2721-4BCA-9EF7-48E530B433B4}"/>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165826BF-B203-D40E-BF3D-BF256E051836}"/>
              </a:ext>
            </a:extLst>
          </p:cNvPr>
          <p:cNvSpPr>
            <a:spLocks noGrp="1"/>
          </p:cNvSpPr>
          <p:nvPr>
            <p:ph type="dt" sz="half" idx="10"/>
          </p:nvPr>
        </p:nvSpPr>
        <p:spPr/>
        <p:txBody>
          <a:bodyPr/>
          <a:lstStyle/>
          <a:p>
            <a:fld id="{68CE92AF-6F56-4347-88D1-F51F347043ED}" type="datetime1">
              <a:rPr lang="en-US" smtClean="0"/>
              <a:t>2/7/2024</a:t>
            </a:fld>
            <a:endParaRPr lang="en-US" dirty="0"/>
          </a:p>
        </p:txBody>
      </p:sp>
      <p:sp>
        <p:nvSpPr>
          <p:cNvPr id="3" name="Slide Number Placeholder 2">
            <a:extLst>
              <a:ext uri="{FF2B5EF4-FFF2-40B4-BE49-F238E27FC236}">
                <a16:creationId xmlns:a16="http://schemas.microsoft.com/office/drawing/2014/main" id="{F10B8F9C-3BBC-04E5-577D-0847E877E25A}"/>
              </a:ext>
            </a:extLst>
          </p:cNvPr>
          <p:cNvSpPr>
            <a:spLocks noGrp="1"/>
          </p:cNvSpPr>
          <p:nvPr>
            <p:ph type="sldNum" sz="quarter" idx="12"/>
          </p:nvPr>
        </p:nvSpPr>
        <p:spPr/>
        <p:txBody>
          <a:bodyPr/>
          <a:lstStyle/>
          <a:p>
            <a:pPr algn="l"/>
            <a:fld id="{FAEF9944-A4F6-4C59-AEBD-678D6480B8EA}" type="slidenum">
              <a:rPr lang="en-US" smtClean="0"/>
              <a:pPr algn="l"/>
              <a:t>6</a:t>
            </a:fld>
            <a:endParaRPr lang="en-US" dirty="0"/>
          </a:p>
        </p:txBody>
      </p:sp>
      <p:sp useBgFill="1">
        <p:nvSpPr>
          <p:cNvPr id="4" name="Rectangle 3">
            <a:extLst>
              <a:ext uri="{FF2B5EF4-FFF2-40B4-BE49-F238E27FC236}">
                <a16:creationId xmlns:a16="http://schemas.microsoft.com/office/drawing/2014/main" id="{15ED1EAF-DB86-85D3-72CB-F13830D896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1809618" cy="62888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Picture 4" descr="A cartoon of a person typing on a keyboard&#10;&#10;Description automatically generated">
            <a:extLst>
              <a:ext uri="{FF2B5EF4-FFF2-40B4-BE49-F238E27FC236}">
                <a16:creationId xmlns:a16="http://schemas.microsoft.com/office/drawing/2014/main" id="{89DB8C40-E0F9-9403-BA14-82CEC8E03CD7}"/>
              </a:ext>
            </a:extLst>
          </p:cNvPr>
          <p:cNvPicPr>
            <a:picLocks noChangeAspect="1"/>
          </p:cNvPicPr>
          <p:nvPr/>
        </p:nvPicPr>
        <p:blipFill rotWithShape="1">
          <a:blip r:embed="rId3"/>
          <a:srcRect t="20974" b="8102"/>
          <a:stretch/>
        </p:blipFill>
        <p:spPr>
          <a:xfrm>
            <a:off x="1" y="7"/>
            <a:ext cx="9368712" cy="6644562"/>
          </a:xfrm>
          <a:prstGeom prst="rect">
            <a:avLst/>
          </a:prstGeom>
        </p:spPr>
      </p:pic>
      <p:sp>
        <p:nvSpPr>
          <p:cNvPr id="6" name="Rectangle 5">
            <a:extLst>
              <a:ext uri="{FF2B5EF4-FFF2-40B4-BE49-F238E27FC236}">
                <a16:creationId xmlns:a16="http://schemas.microsoft.com/office/drawing/2014/main" id="{6D7A4091-6DD9-C42B-9C76-5B897F9886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843764" y="-1"/>
            <a:ext cx="6847046" cy="6288833"/>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8" name="Google Shape;317;p35">
            <a:extLst>
              <a:ext uri="{FF2B5EF4-FFF2-40B4-BE49-F238E27FC236}">
                <a16:creationId xmlns:a16="http://schemas.microsoft.com/office/drawing/2014/main" id="{27BC51CA-5DD9-7F05-05B6-84939CAE0117}"/>
              </a:ext>
            </a:extLst>
          </p:cNvPr>
          <p:cNvSpPr txBox="1">
            <a:spLocks/>
          </p:cNvSpPr>
          <p:nvPr/>
        </p:nvSpPr>
        <p:spPr>
          <a:xfrm>
            <a:off x="4147691" y="2660969"/>
            <a:ext cx="6239192" cy="483446"/>
          </a:xfrm>
          <a:prstGeom prst="rect">
            <a:avLst/>
          </a:prstGeom>
        </p:spPr>
        <p:txBody>
          <a:bodyPr spcFirstLastPara="1" wrap="square" lIns="91425" tIns="91425" rIns="91425" bIns="91425" anchor="b"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spcBef>
                <a:spcPts val="0"/>
              </a:spcBef>
              <a:buClrTx/>
              <a:buFontTx/>
            </a:pPr>
            <a:r>
              <a:rPr lang="en-US" dirty="0">
                <a:latin typeface="Tahoma" panose="020B0604030504040204" pitchFamily="34" charset="0"/>
                <a:ea typeface="Tahoma" panose="020B0604030504040204" pitchFamily="34" charset="0"/>
                <a:cs typeface="Tahoma" panose="020B0604030504040204" pitchFamily="34" charset="0"/>
              </a:rPr>
              <a:t>Thank you</a:t>
            </a:r>
          </a:p>
        </p:txBody>
      </p:sp>
      <p:sp>
        <p:nvSpPr>
          <p:cNvPr id="7" name="Rectangle 6">
            <a:extLst>
              <a:ext uri="{FF2B5EF4-FFF2-40B4-BE49-F238E27FC236}">
                <a16:creationId xmlns:a16="http://schemas.microsoft.com/office/drawing/2014/main" id="{C40ACB43-1B83-EE7C-497E-7924818CA2FD}"/>
              </a:ext>
            </a:extLst>
          </p:cNvPr>
          <p:cNvSpPr/>
          <p:nvPr/>
        </p:nvSpPr>
        <p:spPr>
          <a:xfrm>
            <a:off x="-2" y="0"/>
            <a:ext cx="12192001"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どもありがとうございます</a:t>
            </a:r>
            <a:endParaRPr lang="en-US" altLang="ja-JP" dirty="0"/>
          </a:p>
        </p:txBody>
      </p:sp>
      <p:sp>
        <p:nvSpPr>
          <p:cNvPr id="9" name="Date Placeholder 1">
            <a:extLst>
              <a:ext uri="{FF2B5EF4-FFF2-40B4-BE49-F238E27FC236}">
                <a16:creationId xmlns:a16="http://schemas.microsoft.com/office/drawing/2014/main" id="{C84E96C3-9B4D-FBD1-FBFC-F167B1E80238}"/>
              </a:ext>
            </a:extLst>
          </p:cNvPr>
          <p:cNvSpPr txBox="1">
            <a:spLocks/>
          </p:cNvSpPr>
          <p:nvPr/>
        </p:nvSpPr>
        <p:spPr>
          <a:xfrm>
            <a:off x="7850727" y="6170491"/>
            <a:ext cx="2840083" cy="457200"/>
          </a:xfrm>
          <a:prstGeom prst="rect">
            <a:avLst/>
          </a:prstGeom>
        </p:spPr>
        <p:txBody>
          <a:bodyPr lIns="109728" tIns="109728" rIns="109728" bIns="91440" anchor="ctr"/>
          <a:lstStyle>
            <a:defPPr>
              <a:defRPr lang="en-US"/>
            </a:defPPr>
            <a:lvl1pPr marL="0" algn="r" defTabSz="914400" rtl="0" eaLnBrk="1" latinLnBrk="0" hangingPunct="1">
              <a:defRPr sz="1100" kern="1200" spc="50" baseline="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6835D9-CB25-41F7-BFFA-70C84D28036C}" type="datetime1">
              <a:rPr lang="en-US" smtClean="0"/>
              <a:pPr/>
              <a:t>2/7/2024</a:t>
            </a:fld>
            <a:endParaRPr lang="en-US" dirty="0"/>
          </a:p>
        </p:txBody>
      </p:sp>
      <p:sp>
        <p:nvSpPr>
          <p:cNvPr id="10" name="Slide Number Placeholder 2">
            <a:extLst>
              <a:ext uri="{FF2B5EF4-FFF2-40B4-BE49-F238E27FC236}">
                <a16:creationId xmlns:a16="http://schemas.microsoft.com/office/drawing/2014/main" id="{E99A2E83-FB73-B3D1-87E8-C55F3864BCF4}"/>
              </a:ext>
            </a:extLst>
          </p:cNvPr>
          <p:cNvSpPr txBox="1">
            <a:spLocks/>
          </p:cNvSpPr>
          <p:nvPr/>
        </p:nvSpPr>
        <p:spPr>
          <a:xfrm>
            <a:off x="10853744" y="6170490"/>
            <a:ext cx="1188720" cy="457200"/>
          </a:xfrm>
          <a:prstGeom prst="rect">
            <a:avLst/>
          </a:prstGeom>
        </p:spPr>
        <p:txBody>
          <a:bodyPr lIns="109728" tIns="109728" rIns="109728" bIns="91440" anchor="b"/>
          <a:lstStyle>
            <a:defPPr>
              <a:defRPr lang="en-US"/>
            </a:defPPr>
            <a:lvl1pPr marL="0" algn="r" defTabSz="914400" rtl="0" eaLnBrk="1" latinLnBrk="0" hangingPunct="1">
              <a:defRPr sz="1600" b="1" kern="1200" baseline="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AEF9944-A4F6-4C59-AEBD-678D6480B8EA}" type="slidenum">
              <a:rPr lang="en-US" smtClean="0"/>
              <a:pPr algn="l"/>
              <a:t>6</a:t>
            </a:fld>
            <a:endParaRPr lang="en-US" dirty="0"/>
          </a:p>
        </p:txBody>
      </p:sp>
      <p:sp>
        <p:nvSpPr>
          <p:cNvPr id="12" name="Text Placeholder 4">
            <a:extLst>
              <a:ext uri="{FF2B5EF4-FFF2-40B4-BE49-F238E27FC236}">
                <a16:creationId xmlns:a16="http://schemas.microsoft.com/office/drawing/2014/main" id="{92104B98-6B84-0D4A-B818-69E7D2B89D96}"/>
              </a:ext>
            </a:extLst>
          </p:cNvPr>
          <p:cNvSpPr txBox="1">
            <a:spLocks/>
          </p:cNvSpPr>
          <p:nvPr/>
        </p:nvSpPr>
        <p:spPr>
          <a:xfrm>
            <a:off x="1216615" y="4235986"/>
            <a:ext cx="6634112" cy="2385900"/>
          </a:xfrm>
          <a:prstGeom prst="rect">
            <a:avLst/>
          </a:prstGeom>
        </p:spPr>
        <p:txBody>
          <a:bodyPr/>
          <a:lst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342900" indent="-342900">
              <a:buFont typeface="Arial" panose="020B0604020202020204" pitchFamily="34" charset="0"/>
              <a:buChar char="•"/>
            </a:pPr>
            <a:endParaRPr lang="en-US" dirty="0"/>
          </a:p>
        </p:txBody>
      </p:sp>
      <p:pic>
        <p:nvPicPr>
          <p:cNvPr id="14" name="Picture 13">
            <a:extLst>
              <a:ext uri="{FF2B5EF4-FFF2-40B4-BE49-F238E27FC236}">
                <a16:creationId xmlns:a16="http://schemas.microsoft.com/office/drawing/2014/main" id="{A243C8D1-B10C-9645-ADF3-561A42D5767D}"/>
              </a:ext>
            </a:extLst>
          </p:cNvPr>
          <p:cNvPicPr>
            <a:picLocks noChangeAspect="1"/>
          </p:cNvPicPr>
          <p:nvPr/>
        </p:nvPicPr>
        <p:blipFill>
          <a:blip r:embed="rId4"/>
          <a:stretch>
            <a:fillRect/>
          </a:stretch>
        </p:blipFill>
        <p:spPr>
          <a:xfrm>
            <a:off x="6337626" y="106716"/>
            <a:ext cx="5704837" cy="6057969"/>
          </a:xfrm>
          <a:prstGeom prst="rect">
            <a:avLst/>
          </a:prstGeom>
        </p:spPr>
      </p:pic>
      <p:sp>
        <p:nvSpPr>
          <p:cNvPr id="15" name="TextBox 14">
            <a:extLst>
              <a:ext uri="{FF2B5EF4-FFF2-40B4-BE49-F238E27FC236}">
                <a16:creationId xmlns:a16="http://schemas.microsoft.com/office/drawing/2014/main" id="{54B4ABB9-B84A-136E-352C-E3F2DEE8BDC0}"/>
              </a:ext>
            </a:extLst>
          </p:cNvPr>
          <p:cNvSpPr txBox="1"/>
          <p:nvPr/>
        </p:nvSpPr>
        <p:spPr>
          <a:xfrm>
            <a:off x="582571" y="1375536"/>
            <a:ext cx="5271804" cy="3651250"/>
          </a:xfrm>
          <a:prstGeom prst="rect">
            <a:avLst/>
          </a:prstGeom>
        </p:spPr>
        <p:txBody>
          <a:bodyPr vert="horz" lIns="109728" tIns="109728" rIns="109728" bIns="91440" rtlCol="0">
            <a:normAutofit lnSpcReduction="10000"/>
          </a:bodyPr>
          <a:lstStyle/>
          <a:p>
            <a:pPr>
              <a:lnSpc>
                <a:spcPct val="140000"/>
              </a:lnSpc>
              <a:spcBef>
                <a:spcPts val="930"/>
              </a:spcBef>
              <a:buFont typeface="Corbel" panose="020B0503020204020204" pitchFamily="34" charset="0"/>
            </a:pPr>
            <a:r>
              <a:rPr lang="en-US" sz="4400" b="0" i="0" spc="150" dirty="0">
                <a:solidFill>
                  <a:srgbClr val="FF0000"/>
                </a:solidFill>
                <a:effectLst/>
              </a:rPr>
              <a:t>4. </a:t>
            </a:r>
            <a:r>
              <a:rPr lang="en-US" sz="4000" b="0" i="0" spc="150" dirty="0">
                <a:solidFill>
                  <a:srgbClr val="FF0000"/>
                </a:solidFill>
                <a:effectLst/>
              </a:rPr>
              <a:t>Proactive strategy for robustness :</a:t>
            </a:r>
          </a:p>
          <a:p>
            <a:pPr marL="0" lvl="1" indent="-285750">
              <a:lnSpc>
                <a:spcPct val="140000"/>
              </a:lnSpc>
              <a:spcBef>
                <a:spcPts val="930"/>
              </a:spcBef>
              <a:buFont typeface="Corbel" panose="020B0503020204020204" pitchFamily="34" charset="0"/>
              <a:buChar char="Ø"/>
            </a:pPr>
            <a:r>
              <a:rPr lang="en-US" b="0" i="0" spc="150" dirty="0">
                <a:solidFill>
                  <a:schemeClr val="tx1">
                    <a:lumMod val="75000"/>
                    <a:lumOff val="25000"/>
                  </a:schemeClr>
                </a:solidFill>
                <a:effectLst/>
              </a:rPr>
              <a:t>Introducing redundancy with additional sensors can counter sensor-based AEs.</a:t>
            </a:r>
          </a:p>
          <a:p>
            <a:pPr marL="0" lvl="1" indent="-285750">
              <a:lnSpc>
                <a:spcPct val="140000"/>
              </a:lnSpc>
              <a:spcBef>
                <a:spcPts val="930"/>
              </a:spcBef>
              <a:buFont typeface="Corbel" panose="020B0503020204020204" pitchFamily="34" charset="0"/>
              <a:buChar char="Ø"/>
            </a:pPr>
            <a:r>
              <a:rPr lang="en-US" b="0" i="0" spc="150" dirty="0">
                <a:solidFill>
                  <a:schemeClr val="tx1">
                    <a:lumMod val="75000"/>
                    <a:lumOff val="25000"/>
                  </a:schemeClr>
                </a:solidFill>
                <a:effectLst/>
              </a:rPr>
              <a:t>We need a metric to measure system redundancy against AE attacks.</a:t>
            </a:r>
          </a:p>
        </p:txBody>
      </p:sp>
    </p:spTree>
    <p:extLst>
      <p:ext uri="{BB962C8B-B14F-4D97-AF65-F5344CB8AC3E}">
        <p14:creationId xmlns:p14="http://schemas.microsoft.com/office/powerpoint/2010/main" val="2922028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a:extLst>
              <a:ext uri="{FF2B5EF4-FFF2-40B4-BE49-F238E27FC236}">
                <a16:creationId xmlns:a16="http://schemas.microsoft.com/office/drawing/2014/main" id="{A2E6A443-F068-7437-3802-990B288A23D4}"/>
              </a:ext>
            </a:extLst>
          </p:cNvPr>
          <p:cNvPicPr>
            <a:picLocks noChangeAspect="1"/>
          </p:cNvPicPr>
          <p:nvPr/>
        </p:nvPicPr>
        <p:blipFill rotWithShape="1">
          <a:blip r:embed="rId2"/>
          <a:srcRect t="9085" r="-1" b="9085"/>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27" name="Freeform: Shape 26">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29" name="Freeform: Shape 28">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 name="TextBox 6">
            <a:extLst>
              <a:ext uri="{FF2B5EF4-FFF2-40B4-BE49-F238E27FC236}">
                <a16:creationId xmlns:a16="http://schemas.microsoft.com/office/drawing/2014/main" id="{A26276C5-6CF3-09CA-8F12-28E06DEFBF3E}"/>
              </a:ext>
            </a:extLst>
          </p:cNvPr>
          <p:cNvSpPr txBox="1"/>
          <p:nvPr/>
        </p:nvSpPr>
        <p:spPr>
          <a:xfrm>
            <a:off x="992518" y="2312988"/>
            <a:ext cx="5368525" cy="3651250"/>
          </a:xfrm>
          <a:prstGeom prst="rect">
            <a:avLst/>
          </a:prstGeom>
        </p:spPr>
        <p:txBody>
          <a:bodyPr vert="horz" lIns="109728" tIns="109728" rIns="109728" bIns="91440" rtlCol="0">
            <a:normAutofit/>
          </a:bodyPr>
          <a:lstStyle/>
          <a:p>
            <a:pPr>
              <a:lnSpc>
                <a:spcPct val="140000"/>
              </a:lnSpc>
              <a:spcBef>
                <a:spcPts val="930"/>
              </a:spcBef>
              <a:buFont typeface="Corbel" panose="020B0503020204020204" pitchFamily="34" charset="0"/>
            </a:pPr>
            <a:r>
              <a:rPr lang="en-US" b="1" spc="150">
                <a:solidFill>
                  <a:schemeClr val="tx1">
                    <a:lumMod val="75000"/>
                    <a:lumOff val="25000"/>
                  </a:schemeClr>
                </a:solidFill>
              </a:rPr>
              <a:t>5</a:t>
            </a:r>
            <a:r>
              <a:rPr lang="en-US" b="1" i="0" spc="150">
                <a:solidFill>
                  <a:schemeClr val="tx1">
                    <a:lumMod val="75000"/>
                    <a:lumOff val="25000"/>
                  </a:schemeClr>
                </a:solidFill>
                <a:effectLst/>
              </a:rPr>
              <a:t>. Challenges in protecting against sensor-based AEs: </a:t>
            </a:r>
          </a:p>
          <a:p>
            <a:pPr marL="0" lvl="1" indent="-285750">
              <a:lnSpc>
                <a:spcPct val="140000"/>
              </a:lnSpc>
              <a:spcBef>
                <a:spcPts val="930"/>
              </a:spcBef>
              <a:buFont typeface="Corbel" panose="020B0503020204020204" pitchFamily="34" charset="0"/>
              <a:buChar char="Ø"/>
            </a:pPr>
            <a:r>
              <a:rPr lang="en-US" b="0" i="0" spc="150">
                <a:solidFill>
                  <a:schemeClr val="tx1">
                    <a:lumMod val="75000"/>
                    <a:lumOff val="25000"/>
                  </a:schemeClr>
                </a:solidFill>
                <a:effectLst/>
              </a:rPr>
              <a:t>Protecting all sensors becomes increasingly difficult with more sensors.</a:t>
            </a:r>
          </a:p>
          <a:p>
            <a:pPr marL="0" lvl="1" indent="-285750">
              <a:lnSpc>
                <a:spcPct val="140000"/>
              </a:lnSpc>
              <a:spcBef>
                <a:spcPts val="930"/>
              </a:spcBef>
              <a:buFont typeface="Corbel" panose="020B0503020204020204" pitchFamily="34" charset="0"/>
              <a:buChar char="Ø"/>
            </a:pPr>
            <a:r>
              <a:rPr lang="en-US" b="0" i="0" spc="150">
                <a:solidFill>
                  <a:schemeClr val="tx1">
                    <a:lumMod val="75000"/>
                    <a:lumOff val="25000"/>
                  </a:schemeClr>
                </a:solidFill>
                <a:effectLst/>
              </a:rPr>
              <a:t>Reactive defense methods might not work if critical sensors are compromised</a:t>
            </a:r>
          </a:p>
        </p:txBody>
      </p:sp>
      <p:sp>
        <p:nvSpPr>
          <p:cNvPr id="2" name="Date Placeholder 1">
            <a:extLst>
              <a:ext uri="{FF2B5EF4-FFF2-40B4-BE49-F238E27FC236}">
                <a16:creationId xmlns:a16="http://schemas.microsoft.com/office/drawing/2014/main" id="{7C50562C-B11B-7090-3763-652F984EB758}"/>
              </a:ext>
            </a:extLst>
          </p:cNvPr>
          <p:cNvSpPr>
            <a:spLocks noGrp="1"/>
          </p:cNvSpPr>
          <p:nvPr>
            <p:ph type="dt" sz="half" idx="10"/>
          </p:nvPr>
        </p:nvSpPr>
        <p:spPr>
          <a:xfrm>
            <a:off x="7850727" y="6170491"/>
            <a:ext cx="2840083" cy="457200"/>
          </a:xfrm>
        </p:spPr>
        <p:txBody>
          <a:bodyPr vert="horz" lIns="109728" tIns="109728" rIns="109728" bIns="91440" rtlCol="0" anchor="ctr">
            <a:normAutofit/>
          </a:bodyPr>
          <a:lstStyle/>
          <a:p>
            <a:pPr>
              <a:spcAft>
                <a:spcPts val="600"/>
              </a:spcAft>
            </a:pPr>
            <a:fld id="{22F17270-E383-485C-8083-1FBC2B69AC0C}" type="datetime1">
              <a:rPr lang="en-US" spc="150">
                <a:solidFill>
                  <a:srgbClr val="FFFFFF"/>
                </a:solidFill>
              </a:rPr>
              <a:pPr>
                <a:spcAft>
                  <a:spcPts val="600"/>
                </a:spcAft>
              </a:pPr>
              <a:t>2/7/2024</a:t>
            </a:fld>
            <a:endParaRPr lang="en-US" spc="150">
              <a:solidFill>
                <a:srgbClr val="FFFFFF"/>
              </a:solidFill>
            </a:endParaRPr>
          </a:p>
        </p:txBody>
      </p:sp>
      <p:sp>
        <p:nvSpPr>
          <p:cNvPr id="3" name="Slide Number Placeholder 2">
            <a:extLst>
              <a:ext uri="{FF2B5EF4-FFF2-40B4-BE49-F238E27FC236}">
                <a16:creationId xmlns:a16="http://schemas.microsoft.com/office/drawing/2014/main" id="{18AB94B6-5216-8B29-A2D5-B04F25182EEA}"/>
              </a:ext>
            </a:extLst>
          </p:cNvPr>
          <p:cNvSpPr>
            <a:spLocks noGrp="1"/>
          </p:cNvSpPr>
          <p:nvPr>
            <p:ph type="sldNum" sz="quarter" idx="12"/>
          </p:nvPr>
        </p:nvSpPr>
        <p:spPr>
          <a:xfrm>
            <a:off x="10853744" y="6170490"/>
            <a:ext cx="1188720" cy="457200"/>
          </a:xfrm>
        </p:spPr>
        <p:txBody>
          <a:bodyPr vert="horz" lIns="109728" tIns="109728" rIns="109728" bIns="91440" rtlCol="0" anchor="b">
            <a:normAutofit/>
          </a:bodyPr>
          <a:lstStyle/>
          <a:p>
            <a:pPr algn="l">
              <a:spcAft>
                <a:spcPts val="600"/>
              </a:spcAft>
            </a:pPr>
            <a:fld id="{FAEF9944-A4F6-4C59-AEBD-678D6480B8EA}" type="slidenum">
              <a:rPr lang="en-US">
                <a:solidFill>
                  <a:srgbClr val="FFFFFF"/>
                </a:solidFill>
              </a:rPr>
              <a:pPr algn="l">
                <a:spcAft>
                  <a:spcPts val="600"/>
                </a:spcAft>
              </a:pPr>
              <a:t>7</a:t>
            </a:fld>
            <a:endParaRPr lang="en-US">
              <a:solidFill>
                <a:srgbClr val="FFFFFF"/>
              </a:solidFill>
            </a:endParaRPr>
          </a:p>
        </p:txBody>
      </p:sp>
    </p:spTree>
    <p:extLst>
      <p:ext uri="{BB962C8B-B14F-4D97-AF65-F5344CB8AC3E}">
        <p14:creationId xmlns:p14="http://schemas.microsoft.com/office/powerpoint/2010/main" val="2919933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698A0-BBF1-8C2C-ACF0-0D1CD8F277F6}"/>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58FA9E3C-2EBC-3B27-2491-7A9D304AE255}"/>
              </a:ext>
            </a:extLst>
          </p:cNvPr>
          <p:cNvSpPr>
            <a:spLocks noGrp="1"/>
          </p:cNvSpPr>
          <p:nvPr>
            <p:ph type="dt" sz="half" idx="10"/>
          </p:nvPr>
        </p:nvSpPr>
        <p:spPr/>
        <p:txBody>
          <a:bodyPr/>
          <a:lstStyle/>
          <a:p>
            <a:fld id="{68CE92AF-6F56-4347-88D1-F51F347043ED}" type="datetime1">
              <a:rPr lang="en-US" smtClean="0"/>
              <a:t>2/7/2024</a:t>
            </a:fld>
            <a:endParaRPr lang="en-US" dirty="0"/>
          </a:p>
        </p:txBody>
      </p:sp>
      <p:sp>
        <p:nvSpPr>
          <p:cNvPr id="3" name="Slide Number Placeholder 2">
            <a:extLst>
              <a:ext uri="{FF2B5EF4-FFF2-40B4-BE49-F238E27FC236}">
                <a16:creationId xmlns:a16="http://schemas.microsoft.com/office/drawing/2014/main" id="{88171B1B-7D4E-3182-57CA-9111687759C5}"/>
              </a:ext>
            </a:extLst>
          </p:cNvPr>
          <p:cNvSpPr>
            <a:spLocks noGrp="1"/>
          </p:cNvSpPr>
          <p:nvPr>
            <p:ph type="sldNum" sz="quarter" idx="12"/>
          </p:nvPr>
        </p:nvSpPr>
        <p:spPr/>
        <p:txBody>
          <a:bodyPr/>
          <a:lstStyle/>
          <a:p>
            <a:pPr algn="l"/>
            <a:fld id="{FAEF9944-A4F6-4C59-AEBD-678D6480B8EA}" type="slidenum">
              <a:rPr lang="en-US" smtClean="0"/>
              <a:pPr algn="l"/>
              <a:t>8</a:t>
            </a:fld>
            <a:endParaRPr lang="en-US" dirty="0"/>
          </a:p>
        </p:txBody>
      </p:sp>
      <p:sp useBgFill="1">
        <p:nvSpPr>
          <p:cNvPr id="4" name="Rectangle 3">
            <a:extLst>
              <a:ext uri="{FF2B5EF4-FFF2-40B4-BE49-F238E27FC236}">
                <a16:creationId xmlns:a16="http://schemas.microsoft.com/office/drawing/2014/main" id="{879A6694-7834-AC65-A4F3-746E530E1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1809618" cy="62888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Picture 4" descr="A cartoon of a person typing on a keyboard&#10;&#10;Description automatically generated">
            <a:extLst>
              <a:ext uri="{FF2B5EF4-FFF2-40B4-BE49-F238E27FC236}">
                <a16:creationId xmlns:a16="http://schemas.microsoft.com/office/drawing/2014/main" id="{B4563701-22D3-34E5-E32E-3B206F20A383}"/>
              </a:ext>
            </a:extLst>
          </p:cNvPr>
          <p:cNvPicPr>
            <a:picLocks noChangeAspect="1"/>
          </p:cNvPicPr>
          <p:nvPr/>
        </p:nvPicPr>
        <p:blipFill rotWithShape="1">
          <a:blip r:embed="rId2"/>
          <a:srcRect t="20974" b="8102"/>
          <a:stretch/>
        </p:blipFill>
        <p:spPr>
          <a:xfrm>
            <a:off x="1" y="7"/>
            <a:ext cx="9368712" cy="6644562"/>
          </a:xfrm>
          <a:prstGeom prst="rect">
            <a:avLst/>
          </a:prstGeom>
        </p:spPr>
      </p:pic>
      <p:sp>
        <p:nvSpPr>
          <p:cNvPr id="6" name="Rectangle 5">
            <a:extLst>
              <a:ext uri="{FF2B5EF4-FFF2-40B4-BE49-F238E27FC236}">
                <a16:creationId xmlns:a16="http://schemas.microsoft.com/office/drawing/2014/main" id="{DE7D2C48-E4D5-D679-5078-A7007F532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843764" y="-1"/>
            <a:ext cx="6847046" cy="6288833"/>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8" name="Google Shape;317;p35">
            <a:extLst>
              <a:ext uri="{FF2B5EF4-FFF2-40B4-BE49-F238E27FC236}">
                <a16:creationId xmlns:a16="http://schemas.microsoft.com/office/drawing/2014/main" id="{982894EF-6447-D000-2FAD-D4E5385F066B}"/>
              </a:ext>
            </a:extLst>
          </p:cNvPr>
          <p:cNvSpPr txBox="1">
            <a:spLocks/>
          </p:cNvSpPr>
          <p:nvPr/>
        </p:nvSpPr>
        <p:spPr>
          <a:xfrm>
            <a:off x="4147691" y="2660969"/>
            <a:ext cx="6239192" cy="483446"/>
          </a:xfrm>
          <a:prstGeom prst="rect">
            <a:avLst/>
          </a:prstGeom>
        </p:spPr>
        <p:txBody>
          <a:bodyPr spcFirstLastPara="1" wrap="square" lIns="91425" tIns="91425" rIns="91425" bIns="91425" anchor="b"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spcBef>
                <a:spcPts val="0"/>
              </a:spcBef>
              <a:buClrTx/>
              <a:buFontTx/>
            </a:pPr>
            <a:r>
              <a:rPr lang="en-US" dirty="0">
                <a:latin typeface="Tahoma" panose="020B0604030504040204" pitchFamily="34" charset="0"/>
                <a:ea typeface="Tahoma" panose="020B0604030504040204" pitchFamily="34" charset="0"/>
                <a:cs typeface="Tahoma" panose="020B0604030504040204" pitchFamily="34" charset="0"/>
              </a:rPr>
              <a:t>Thank you</a:t>
            </a:r>
          </a:p>
        </p:txBody>
      </p:sp>
      <p:sp>
        <p:nvSpPr>
          <p:cNvPr id="7" name="Rectangle 6">
            <a:extLst>
              <a:ext uri="{FF2B5EF4-FFF2-40B4-BE49-F238E27FC236}">
                <a16:creationId xmlns:a16="http://schemas.microsoft.com/office/drawing/2014/main" id="{5050FE1A-1C11-7B70-B77D-85BC3CBFA841}"/>
              </a:ext>
            </a:extLst>
          </p:cNvPr>
          <p:cNvSpPr/>
          <p:nvPr/>
        </p:nvSpPr>
        <p:spPr>
          <a:xfrm>
            <a:off x="-554" y="0"/>
            <a:ext cx="12192554"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どもありがとうございます</a:t>
            </a:r>
            <a:endParaRPr lang="en-US" altLang="ja-JP" dirty="0"/>
          </a:p>
        </p:txBody>
      </p:sp>
      <p:sp>
        <p:nvSpPr>
          <p:cNvPr id="9" name="Date Placeholder 1">
            <a:extLst>
              <a:ext uri="{FF2B5EF4-FFF2-40B4-BE49-F238E27FC236}">
                <a16:creationId xmlns:a16="http://schemas.microsoft.com/office/drawing/2014/main" id="{12EF6EFF-F9E0-2C90-61E6-B71FFBC56122}"/>
              </a:ext>
            </a:extLst>
          </p:cNvPr>
          <p:cNvSpPr txBox="1">
            <a:spLocks/>
          </p:cNvSpPr>
          <p:nvPr/>
        </p:nvSpPr>
        <p:spPr>
          <a:xfrm>
            <a:off x="7850727" y="6170491"/>
            <a:ext cx="2840083" cy="457200"/>
          </a:xfrm>
          <a:prstGeom prst="rect">
            <a:avLst/>
          </a:prstGeom>
        </p:spPr>
        <p:txBody>
          <a:bodyPr lIns="109728" tIns="109728" rIns="109728" bIns="91440" anchor="ctr"/>
          <a:lstStyle>
            <a:defPPr>
              <a:defRPr lang="en-US"/>
            </a:defPPr>
            <a:lvl1pPr marL="0" algn="r" defTabSz="914400" rtl="0" eaLnBrk="1" latinLnBrk="0" hangingPunct="1">
              <a:defRPr sz="1100" kern="1200" spc="50" baseline="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6835D9-CB25-41F7-BFFA-70C84D28036C}" type="datetime1">
              <a:rPr lang="en-US" smtClean="0"/>
              <a:pPr/>
              <a:t>2/7/2024</a:t>
            </a:fld>
            <a:endParaRPr lang="en-US" dirty="0"/>
          </a:p>
        </p:txBody>
      </p:sp>
      <p:sp>
        <p:nvSpPr>
          <p:cNvPr id="10" name="Slide Number Placeholder 2">
            <a:extLst>
              <a:ext uri="{FF2B5EF4-FFF2-40B4-BE49-F238E27FC236}">
                <a16:creationId xmlns:a16="http://schemas.microsoft.com/office/drawing/2014/main" id="{46DD0790-CD04-9D25-9BF3-254DF9747EB6}"/>
              </a:ext>
            </a:extLst>
          </p:cNvPr>
          <p:cNvSpPr txBox="1">
            <a:spLocks/>
          </p:cNvSpPr>
          <p:nvPr/>
        </p:nvSpPr>
        <p:spPr>
          <a:xfrm>
            <a:off x="10853744" y="6170490"/>
            <a:ext cx="1188720" cy="457200"/>
          </a:xfrm>
          <a:prstGeom prst="rect">
            <a:avLst/>
          </a:prstGeom>
        </p:spPr>
        <p:txBody>
          <a:bodyPr lIns="109728" tIns="109728" rIns="109728" bIns="91440" anchor="b"/>
          <a:lstStyle>
            <a:defPPr>
              <a:defRPr lang="en-US"/>
            </a:defPPr>
            <a:lvl1pPr marL="0" algn="r" defTabSz="914400" rtl="0" eaLnBrk="1" latinLnBrk="0" hangingPunct="1">
              <a:defRPr sz="1600" b="1" kern="1200" baseline="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AEF9944-A4F6-4C59-AEBD-678D6480B8EA}" type="slidenum">
              <a:rPr lang="en-US" smtClean="0"/>
              <a:pPr algn="l"/>
              <a:t>8</a:t>
            </a:fld>
            <a:endParaRPr lang="en-US" dirty="0"/>
          </a:p>
        </p:txBody>
      </p:sp>
      <p:sp>
        <p:nvSpPr>
          <p:cNvPr id="12" name="Text Placeholder 4">
            <a:extLst>
              <a:ext uri="{FF2B5EF4-FFF2-40B4-BE49-F238E27FC236}">
                <a16:creationId xmlns:a16="http://schemas.microsoft.com/office/drawing/2014/main" id="{E1BDD60B-234E-CCEB-8078-D0C6CC476FC0}"/>
              </a:ext>
            </a:extLst>
          </p:cNvPr>
          <p:cNvSpPr txBox="1">
            <a:spLocks/>
          </p:cNvSpPr>
          <p:nvPr/>
        </p:nvSpPr>
        <p:spPr>
          <a:xfrm>
            <a:off x="1216615" y="4235986"/>
            <a:ext cx="6634112" cy="2385900"/>
          </a:xfrm>
          <a:prstGeom prst="rect">
            <a:avLst/>
          </a:prstGeom>
        </p:spPr>
        <p:txBody>
          <a:bodyPr/>
          <a:lst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342900" indent="-342900">
              <a:buFont typeface="Arial" panose="020B0604020202020204" pitchFamily="34" charset="0"/>
              <a:buChar char="•"/>
            </a:pPr>
            <a:endParaRPr lang="en-US" dirty="0"/>
          </a:p>
        </p:txBody>
      </p:sp>
      <p:pic>
        <p:nvPicPr>
          <p:cNvPr id="11" name="Picture 10" descr="A person pointing at a light bulb">
            <a:extLst>
              <a:ext uri="{FF2B5EF4-FFF2-40B4-BE49-F238E27FC236}">
                <a16:creationId xmlns:a16="http://schemas.microsoft.com/office/drawing/2014/main" id="{A99D27F2-41E2-D2EC-FD85-1EBC76A3C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808" y="126779"/>
            <a:ext cx="6170492" cy="6170492"/>
          </a:xfrm>
          <a:prstGeom prst="rect">
            <a:avLst/>
          </a:prstGeom>
        </p:spPr>
      </p:pic>
      <p:sp>
        <p:nvSpPr>
          <p:cNvPr id="13" name="TextBox 12">
            <a:extLst>
              <a:ext uri="{FF2B5EF4-FFF2-40B4-BE49-F238E27FC236}">
                <a16:creationId xmlns:a16="http://schemas.microsoft.com/office/drawing/2014/main" id="{20042282-1825-27A6-3512-AC1CEFFCF937}"/>
              </a:ext>
            </a:extLst>
          </p:cNvPr>
          <p:cNvSpPr txBox="1"/>
          <p:nvPr/>
        </p:nvSpPr>
        <p:spPr>
          <a:xfrm>
            <a:off x="484095" y="1431225"/>
            <a:ext cx="6078070" cy="3651250"/>
          </a:xfrm>
          <a:prstGeom prst="rect">
            <a:avLst/>
          </a:prstGeom>
        </p:spPr>
        <p:txBody>
          <a:bodyPr vert="horz" lIns="109728" tIns="109728" rIns="109728" bIns="91440" rtlCol="0">
            <a:noAutofit/>
          </a:bodyPr>
          <a:lstStyle/>
          <a:p>
            <a:pPr>
              <a:lnSpc>
                <a:spcPct val="140000"/>
              </a:lnSpc>
              <a:spcBef>
                <a:spcPts val="930"/>
              </a:spcBef>
              <a:buFont typeface="Corbel" panose="020B0503020204020204" pitchFamily="34" charset="0"/>
            </a:pPr>
            <a:r>
              <a:rPr lang="en-US" sz="4400" b="1" i="0" spc="150" dirty="0">
                <a:solidFill>
                  <a:srgbClr val="FF0000"/>
                </a:solidFill>
                <a:effectLst/>
              </a:rPr>
              <a:t>6. Proposed solution:</a:t>
            </a:r>
          </a:p>
          <a:p>
            <a:pPr marL="0" lvl="1" indent="-285750">
              <a:lnSpc>
                <a:spcPct val="140000"/>
              </a:lnSpc>
              <a:spcBef>
                <a:spcPts val="930"/>
              </a:spcBef>
              <a:buFont typeface="Corbel" panose="020B0503020204020204" pitchFamily="34" charset="0"/>
              <a:buChar char="Ø"/>
            </a:pPr>
            <a:r>
              <a:rPr lang="en-US" sz="2000" b="0" i="0" spc="150" dirty="0">
                <a:solidFill>
                  <a:schemeClr val="tx1">
                    <a:lumMod val="75000"/>
                    <a:lumOff val="25000"/>
                  </a:schemeClr>
                </a:solidFill>
                <a:effectLst/>
              </a:rPr>
              <a:t>Define groups of sensors potentially vulnerable to the same attacker.</a:t>
            </a:r>
          </a:p>
          <a:p>
            <a:pPr marL="0" lvl="1" indent="-285750">
              <a:lnSpc>
                <a:spcPct val="140000"/>
              </a:lnSpc>
              <a:spcBef>
                <a:spcPts val="930"/>
              </a:spcBef>
              <a:buFont typeface="Corbel" panose="020B0503020204020204" pitchFamily="34" charset="0"/>
              <a:buChar char="Ø"/>
            </a:pPr>
            <a:r>
              <a:rPr lang="en-US" sz="2000" b="0" i="0" spc="150" dirty="0">
                <a:solidFill>
                  <a:schemeClr val="tx1">
                    <a:lumMod val="75000"/>
                    <a:lumOff val="25000"/>
                  </a:schemeClr>
                </a:solidFill>
                <a:effectLst/>
              </a:rPr>
              <a:t>Develop a "criticality" metric to measure sensor group importance for class distinction.</a:t>
            </a:r>
          </a:p>
          <a:p>
            <a:pPr marL="0" lvl="1" indent="-285750">
              <a:lnSpc>
                <a:spcPct val="140000"/>
              </a:lnSpc>
              <a:spcBef>
                <a:spcPts val="930"/>
              </a:spcBef>
              <a:buFont typeface="Corbel" panose="020B0503020204020204" pitchFamily="34" charset="0"/>
              <a:buChar char="Ø"/>
            </a:pPr>
            <a:r>
              <a:rPr lang="en-US" sz="2000" b="0" i="0" spc="150" dirty="0">
                <a:solidFill>
                  <a:schemeClr val="tx1">
                    <a:lumMod val="75000"/>
                    <a:lumOff val="25000"/>
                  </a:schemeClr>
                </a:solidFill>
                <a:effectLst/>
              </a:rPr>
              <a:t>Interactively add sensors to decrease criticality and boost robustness against AEs.</a:t>
            </a:r>
          </a:p>
        </p:txBody>
      </p:sp>
    </p:spTree>
    <p:extLst>
      <p:ext uri="{BB962C8B-B14F-4D97-AF65-F5344CB8AC3E}">
        <p14:creationId xmlns:p14="http://schemas.microsoft.com/office/powerpoint/2010/main" val="3303183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36F95E-DEEF-7025-F091-8030AA91BC12}"/>
              </a:ext>
            </a:extLst>
          </p:cNvPr>
          <p:cNvSpPr>
            <a:spLocks noGrp="1"/>
          </p:cNvSpPr>
          <p:nvPr>
            <p:ph type="dt" sz="half" idx="10"/>
          </p:nvPr>
        </p:nvSpPr>
        <p:spPr/>
        <p:txBody>
          <a:bodyPr/>
          <a:lstStyle/>
          <a:p>
            <a:fld id="{12CAD118-4560-41A4-80F8-BC24E954F6F6}" type="datetime1">
              <a:rPr lang="en-US" smtClean="0"/>
              <a:t>2/7/2024</a:t>
            </a:fld>
            <a:endParaRPr lang="en-US" dirty="0"/>
          </a:p>
        </p:txBody>
      </p:sp>
      <p:sp>
        <p:nvSpPr>
          <p:cNvPr id="3" name="Slide Number Placeholder 2">
            <a:extLst>
              <a:ext uri="{FF2B5EF4-FFF2-40B4-BE49-F238E27FC236}">
                <a16:creationId xmlns:a16="http://schemas.microsoft.com/office/drawing/2014/main" id="{B2F2F237-F4CD-B38C-171A-0F8523C0BA66}"/>
              </a:ext>
            </a:extLst>
          </p:cNvPr>
          <p:cNvSpPr>
            <a:spLocks noGrp="1"/>
          </p:cNvSpPr>
          <p:nvPr>
            <p:ph type="sldNum" sz="quarter" idx="12"/>
          </p:nvPr>
        </p:nvSpPr>
        <p:spPr/>
        <p:txBody>
          <a:bodyPr/>
          <a:lstStyle/>
          <a:p>
            <a:pPr algn="l"/>
            <a:fld id="{FAEF9944-A4F6-4C59-AEBD-678D6480B8EA}" type="slidenum">
              <a:rPr lang="en-US" smtClean="0"/>
              <a:pPr algn="l"/>
              <a:t>9</a:t>
            </a:fld>
            <a:endParaRPr lang="en-US" dirty="0"/>
          </a:p>
        </p:txBody>
      </p:sp>
      <p:sp>
        <p:nvSpPr>
          <p:cNvPr id="4" name="Title 1">
            <a:extLst>
              <a:ext uri="{FF2B5EF4-FFF2-40B4-BE49-F238E27FC236}">
                <a16:creationId xmlns:a16="http://schemas.microsoft.com/office/drawing/2014/main" id="{5C79ABE3-2F5B-0CEE-A289-18458E2C18EB}"/>
              </a:ext>
            </a:extLst>
          </p:cNvPr>
          <p:cNvSpPr txBox="1">
            <a:spLocks/>
          </p:cNvSpPr>
          <p:nvPr/>
        </p:nvSpPr>
        <p:spPr>
          <a:xfrm>
            <a:off x="592508" y="1"/>
            <a:ext cx="11006983" cy="571458"/>
          </a:xfrm>
          <a:prstGeom prst="rect">
            <a:avLst/>
          </a:prstGeom>
        </p:spPr>
        <p:txBody>
          <a:bodyPr/>
          <a:lstStyle>
            <a:lvl1pPr algn="l" defTabSz="914400" rtl="0" eaLnBrk="1" latinLnBrk="0" hangingPunct="1">
              <a:lnSpc>
                <a:spcPct val="105000"/>
              </a:lnSpc>
              <a:spcBef>
                <a:spcPct val="0"/>
              </a:spcBef>
              <a:buNone/>
              <a:defRPr sz="3600" b="1" kern="1200" spc="70" baseline="0">
                <a:solidFill>
                  <a:schemeClr val="tx1">
                    <a:lumMod val="75000"/>
                    <a:lumOff val="25000"/>
                  </a:schemeClr>
                </a:solidFill>
                <a:latin typeface="+mj-lt"/>
                <a:ea typeface="+mj-ea"/>
                <a:cs typeface="+mj-cs"/>
              </a:defRPr>
            </a:lvl1pPr>
          </a:lstStyle>
          <a:p>
            <a:pPr algn="ctr"/>
            <a:r>
              <a:rPr lang="en-US" altLang="ja-JP" sz="2400" dirty="0"/>
              <a:t>Training Feature Removable Model[1]</a:t>
            </a:r>
            <a:endParaRPr kumimoji="1" lang="ja-JP" altLang="en-US" sz="2400" dirty="0"/>
          </a:p>
        </p:txBody>
      </p:sp>
      <p:sp>
        <p:nvSpPr>
          <p:cNvPr id="5" name="Date Placeholder 2">
            <a:extLst>
              <a:ext uri="{FF2B5EF4-FFF2-40B4-BE49-F238E27FC236}">
                <a16:creationId xmlns:a16="http://schemas.microsoft.com/office/drawing/2014/main" id="{CCE7DDE8-DBB0-F9AD-776B-D833C50BB37A}"/>
              </a:ext>
            </a:extLst>
          </p:cNvPr>
          <p:cNvSpPr txBox="1">
            <a:spLocks/>
          </p:cNvSpPr>
          <p:nvPr/>
        </p:nvSpPr>
        <p:spPr>
          <a:xfrm>
            <a:off x="7850727" y="6170491"/>
            <a:ext cx="2840083" cy="457200"/>
          </a:xfrm>
          <a:prstGeom prst="rect">
            <a:avLst/>
          </a:prstGeom>
        </p:spPr>
        <p:txBody>
          <a:bodyPr lIns="109728" tIns="109728" rIns="109728" bIns="91440" anchor="ctr"/>
          <a:lstStyle>
            <a:defPPr>
              <a:defRPr lang="en-US"/>
            </a:defPPr>
            <a:lvl1pPr marL="0" algn="r" defTabSz="914400" rtl="0" eaLnBrk="1" latinLnBrk="0" hangingPunct="1">
              <a:defRPr sz="1100" kern="1200" spc="50" baseline="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C4A137-3357-410B-8143-52F7F49298F3}" type="datetime1">
              <a:rPr lang="en-US" smtClean="0"/>
              <a:pPr/>
              <a:t>2/7/2024</a:t>
            </a:fld>
            <a:endParaRPr lang="en-US" dirty="0"/>
          </a:p>
        </p:txBody>
      </p:sp>
      <p:sp>
        <p:nvSpPr>
          <p:cNvPr id="6" name="Slide Number Placeholder 3">
            <a:extLst>
              <a:ext uri="{FF2B5EF4-FFF2-40B4-BE49-F238E27FC236}">
                <a16:creationId xmlns:a16="http://schemas.microsoft.com/office/drawing/2014/main" id="{4DCC5E31-78A1-807D-3F5E-D92A988CBFFE}"/>
              </a:ext>
            </a:extLst>
          </p:cNvPr>
          <p:cNvSpPr txBox="1">
            <a:spLocks/>
          </p:cNvSpPr>
          <p:nvPr/>
        </p:nvSpPr>
        <p:spPr>
          <a:xfrm>
            <a:off x="10853744" y="6170490"/>
            <a:ext cx="1188720" cy="457200"/>
          </a:xfrm>
          <a:prstGeom prst="rect">
            <a:avLst/>
          </a:prstGeom>
        </p:spPr>
        <p:txBody>
          <a:bodyPr lIns="109728" tIns="109728" rIns="109728" bIns="91440" anchor="b"/>
          <a:lstStyle>
            <a:defPPr>
              <a:defRPr lang="en-US"/>
            </a:defPPr>
            <a:lvl1pPr marL="0" algn="r" defTabSz="914400" rtl="0" eaLnBrk="1" latinLnBrk="0" hangingPunct="1">
              <a:defRPr sz="1600" b="1" kern="1200" baseline="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AEF9944-A4F6-4C59-AEBD-678D6480B8EA}" type="slidenum">
              <a:rPr lang="en-US" smtClean="0"/>
              <a:pPr algn="l"/>
              <a:t>9</a:t>
            </a:fld>
            <a:endParaRPr lang="en-US" dirty="0"/>
          </a:p>
        </p:txBody>
      </p:sp>
      <mc:AlternateContent xmlns:mc="http://schemas.openxmlformats.org/markup-compatibility/2006" xmlns:a14="http://schemas.microsoft.com/office/drawing/2010/main">
        <mc:Choice Requires="a14">
          <p:sp>
            <p:nvSpPr>
              <p:cNvPr id="9" name="コンテンツ プレースホルダー 2">
                <a:extLst>
                  <a:ext uri="{FF2B5EF4-FFF2-40B4-BE49-F238E27FC236}">
                    <a16:creationId xmlns:a16="http://schemas.microsoft.com/office/drawing/2014/main" id="{8EA36EB6-EF69-F252-4613-8487A9E57C11}"/>
                  </a:ext>
                </a:extLst>
              </p:cNvPr>
              <p:cNvSpPr txBox="1">
                <a:spLocks/>
              </p:cNvSpPr>
              <p:nvPr/>
            </p:nvSpPr>
            <p:spPr>
              <a:xfrm>
                <a:off x="353216" y="2740263"/>
                <a:ext cx="11689248" cy="4351338"/>
              </a:xfrm>
              <a:prstGeom prst="rect">
                <a:avLst/>
              </a:prstGeom>
            </p:spPr>
            <p:txBody>
              <a:bodyPr>
                <a:normAutofit/>
              </a:bodyPr>
              <a:lstStyle>
                <a:lvl1pPr marL="0" indent="0" algn="l" defTabSz="914400" rtl="0" eaLnBrk="1" latinLnBrk="0" hangingPunct="1">
                  <a:lnSpc>
                    <a:spcPct val="110000"/>
                  </a:lnSpc>
                  <a:spcBef>
                    <a:spcPts val="930"/>
                  </a:spcBef>
                  <a:buFont typeface="Corbel" panose="020B0503020204020204" pitchFamily="34" charset="0"/>
                  <a:buNone/>
                  <a:defRPr sz="2000" b="0" kern="1200" spc="10" baseline="0">
                    <a:solidFill>
                      <a:schemeClr val="tx1">
                        <a:lumMod val="75000"/>
                        <a:lumOff val="25000"/>
                      </a:schemeClr>
                    </a:solidFill>
                    <a:latin typeface="+mn-lt"/>
                    <a:ea typeface="+mn-ea"/>
                    <a:cs typeface="+mn-cs"/>
                  </a:defRPr>
                </a:lvl1pPr>
                <a:lvl2pPr marL="0" indent="0" algn="l" defTabSz="914400" rtl="0" eaLnBrk="1" latinLnBrk="0" hangingPunct="1">
                  <a:lnSpc>
                    <a:spcPct val="110000"/>
                  </a:lnSpc>
                  <a:spcBef>
                    <a:spcPts val="930"/>
                  </a:spcBef>
                  <a:buFont typeface="Corbel" panose="020B0503020204020204" pitchFamily="34" charset="0"/>
                  <a:buNone/>
                  <a:defRPr sz="1800" kern="1200" spc="10" baseline="0">
                    <a:solidFill>
                      <a:schemeClr val="tx1">
                        <a:lumMod val="75000"/>
                        <a:lumOff val="25000"/>
                      </a:schemeClr>
                    </a:solidFill>
                    <a:latin typeface="+mn-lt"/>
                    <a:ea typeface="+mn-ea"/>
                    <a:cs typeface="+mn-cs"/>
                  </a:defRPr>
                </a:lvl2pPr>
                <a:lvl3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3pPr>
                <a:lvl4pPr marL="0" indent="-320040" algn="l" defTabSz="914400" rtl="0" eaLnBrk="1" latinLnBrk="0" hangingPunct="1">
                  <a:lnSpc>
                    <a:spcPct val="110000"/>
                  </a:lnSpc>
                  <a:spcBef>
                    <a:spcPts val="930"/>
                  </a:spcBef>
                  <a:buFont typeface="Corbel" panose="020B0503020204020204" pitchFamily="34" charset="0"/>
                  <a:buChar char="–"/>
                  <a:defRPr sz="1600" kern="1200" spc="10" baseline="0">
                    <a:solidFill>
                      <a:schemeClr val="tx1">
                        <a:lumMod val="75000"/>
                        <a:lumOff val="25000"/>
                      </a:schemeClr>
                    </a:solidFill>
                    <a:latin typeface="+mn-lt"/>
                    <a:ea typeface="+mn-ea"/>
                    <a:cs typeface="+mn-cs"/>
                  </a:defRPr>
                </a:lvl4pPr>
                <a:lvl5pPr marL="0" indent="-320040" algn="l" defTabSz="914400" rtl="0" eaLnBrk="1" latinLnBrk="0" hangingPunct="1">
                  <a:lnSpc>
                    <a:spcPct val="110000"/>
                  </a:lnSpc>
                  <a:spcBef>
                    <a:spcPts val="930"/>
                  </a:spcBef>
                  <a:buFont typeface="Corbel" panose="020B0503020204020204" pitchFamily="34" charset="0"/>
                  <a:buChar char="–"/>
                  <a:defRPr sz="1600" i="1" kern="1200" spc="1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kumimoji="1" lang="en-US" altLang="ja-JP" dirty="0"/>
                  <a:t>By simply changing a part of the original model, it is possible to select the features to be used.</a:t>
                </a:r>
              </a:p>
              <a:p>
                <a:pPr marL="457200" indent="-457200">
                  <a:buFont typeface="+mj-lt"/>
                  <a:buAutoNum type="arabicParenR"/>
                </a:pPr>
                <a:r>
                  <a:rPr lang="en-US" altLang="ja-JP" dirty="0"/>
                  <a:t>Input layer and 1</a:t>
                </a:r>
                <a:r>
                  <a:rPr lang="en-US" altLang="ja-JP" baseline="30000" dirty="0"/>
                  <a:t>st</a:t>
                </a:r>
                <a:r>
                  <a:rPr lang="en-US" altLang="ja-JP" dirty="0"/>
                  <a:t> layer</a:t>
                </a:r>
              </a:p>
              <a:p>
                <a:pPr lvl="1"/>
                <a:r>
                  <a:rPr lang="en-US" altLang="ja-JP" dirty="0"/>
                  <a:t>Set the unselected feature to 0</a:t>
                </a:r>
                <a:r>
                  <a:rPr lang="ja-JP" altLang="en-US" dirty="0"/>
                  <a:t>一</a:t>
                </a:r>
                <a:r>
                  <a:rPr lang="en-US" altLang="ja-JP" dirty="0"/>
                  <a:t>The output of the stage is as follows (similar to Dropout) </a:t>
                </a:r>
              </a:p>
              <a:p>
                <a:pPr lvl="1"/>
                <a14:m>
                  <m:oMathPara xmlns:m="http://schemas.openxmlformats.org/officeDocument/2006/math">
                    <m:oMathParaPr>
                      <m:jc m:val="centerGroup"/>
                    </m:oMathParaPr>
                    <m:oMath xmlns:m="http://schemas.openxmlformats.org/officeDocument/2006/math">
                      <m:sSub>
                        <m:sSubPr>
                          <m:ctrlPr>
                            <a:rPr lang="en-US" altLang="ja-JP" i="1" smtClean="0">
                              <a:latin typeface="Cambria Math" panose="02040503050406030204" pitchFamily="18" charset="0"/>
                            </a:rPr>
                          </m:ctrlPr>
                        </m:sSubPr>
                        <m:e>
                          <m:r>
                            <a:rPr lang="en-US" altLang="ja-JP" i="1" smtClean="0">
                              <a:latin typeface="Cambria Math" panose="02040503050406030204" pitchFamily="18" charset="0"/>
                            </a:rPr>
                            <m:t>𝑜</m:t>
                          </m:r>
                        </m:e>
                        <m:sub>
                          <m:r>
                            <a:rPr lang="en-US" altLang="ja-JP" i="1" smtClean="0">
                              <a:latin typeface="Cambria Math" panose="02040503050406030204" pitchFamily="18" charset="0"/>
                            </a:rPr>
                            <m:t>1,</m:t>
                          </m:r>
                          <m:r>
                            <a:rPr lang="en-US" altLang="ja-JP" i="1" smtClean="0">
                              <a:latin typeface="Cambria Math" panose="02040503050406030204" pitchFamily="18" charset="0"/>
                            </a:rPr>
                            <m:t>𝑖</m:t>
                          </m:r>
                        </m:sub>
                      </m:sSub>
                      <m:r>
                        <a:rPr lang="en-US" altLang="ja-JP" i="1" smtClean="0">
                          <a:latin typeface="Cambria Math" panose="02040503050406030204" pitchFamily="18" charset="0"/>
                        </a:rPr>
                        <m:t>=</m:t>
                      </m:r>
                      <m:r>
                        <a:rPr lang="en-US" altLang="ja-JP" i="1" smtClean="0">
                          <a:latin typeface="Cambria Math" panose="02040503050406030204" pitchFamily="18" charset="0"/>
                        </a:rPr>
                        <m:t>𝑎</m:t>
                      </m:r>
                      <m:d>
                        <m:dPr>
                          <m:ctrlPr>
                            <a:rPr lang="en-US" altLang="ja-JP" i="1" smtClean="0">
                              <a:latin typeface="Cambria Math" panose="02040503050406030204" pitchFamily="18" charset="0"/>
                            </a:rPr>
                          </m:ctrlPr>
                        </m:dPr>
                        <m:e>
                          <m:f>
                            <m:fPr>
                              <m:ctrlPr>
                                <a:rPr lang="en-US" altLang="ja-JP" i="1" smtClean="0">
                                  <a:latin typeface="Cambria Math" panose="02040503050406030204" pitchFamily="18" charset="0"/>
                                </a:rPr>
                              </m:ctrlPr>
                            </m:fPr>
                            <m:num>
                              <m:sSup>
                                <m:sSupPr>
                                  <m:ctrlPr>
                                    <a:rPr lang="en-US" altLang="ja-JP" i="1" smtClean="0">
                                      <a:latin typeface="Cambria Math" panose="02040503050406030204" pitchFamily="18" charset="0"/>
                                    </a:rPr>
                                  </m:ctrlPr>
                                </m:sSupPr>
                                <m:e>
                                  <m:r>
                                    <a:rPr lang="en-US" altLang="ja-JP" i="1" smtClean="0">
                                      <a:latin typeface="Cambria Math" panose="02040503050406030204" pitchFamily="18" charset="0"/>
                                    </a:rPr>
                                    <m:t>𝑁</m:t>
                                  </m:r>
                                </m:e>
                                <m:sup>
                                  <m:r>
                                    <a:rPr lang="en-US" altLang="ja-JP" i="1" smtClean="0">
                                      <a:latin typeface="Cambria Math" panose="02040503050406030204" pitchFamily="18" charset="0"/>
                                    </a:rPr>
                                    <m:t>𝑎𝑙𝑙</m:t>
                                  </m:r>
                                </m:sup>
                              </m:sSup>
                            </m:num>
                            <m:den>
                              <m:sSup>
                                <m:sSupPr>
                                  <m:ctrlPr>
                                    <a:rPr lang="en-US" altLang="ja-JP" i="1">
                                      <a:latin typeface="Cambria Math" panose="02040503050406030204" pitchFamily="18" charset="0"/>
                                    </a:rPr>
                                  </m:ctrlPr>
                                </m:sSupPr>
                                <m:e>
                                  <m:r>
                                    <a:rPr lang="en-US" altLang="ja-JP" i="1">
                                      <a:latin typeface="Cambria Math" panose="02040503050406030204" pitchFamily="18" charset="0"/>
                                    </a:rPr>
                                    <m:t>𝑁</m:t>
                                  </m:r>
                                </m:e>
                                <m:sup>
                                  <m:r>
                                    <a:rPr lang="en-US" altLang="ja-JP" i="1" smtClean="0">
                                      <a:latin typeface="Cambria Math" panose="02040503050406030204" pitchFamily="18" charset="0"/>
                                    </a:rPr>
                                    <m:t>𝑠𝑒𝑙𝑒𝑐𝑡𝑒𝑑</m:t>
                                  </m:r>
                                </m:sup>
                              </m:sSup>
                            </m:den>
                          </m:f>
                          <m:nary>
                            <m:naryPr>
                              <m:chr m:val="∑"/>
                              <m:supHide m:val="on"/>
                              <m:ctrlPr>
                                <a:rPr lang="en-US" altLang="ja-JP" i="1" smtClean="0">
                                  <a:latin typeface="Cambria Math" panose="02040503050406030204" pitchFamily="18" charset="0"/>
                                </a:rPr>
                              </m:ctrlPr>
                            </m:naryPr>
                            <m:sub>
                              <m:r>
                                <m:rPr>
                                  <m:brk m:alnAt="7"/>
                                </m:rPr>
                                <a:rPr lang="en-US" altLang="ja-JP" i="1" smtClean="0">
                                  <a:latin typeface="Cambria Math" panose="02040503050406030204" pitchFamily="18" charset="0"/>
                                </a:rPr>
                                <m:t>𝑘</m:t>
                              </m:r>
                            </m:sub>
                            <m:sup/>
                            <m:e>
                              <m:d>
                                <m:dPr>
                                  <m:ctrlPr>
                                    <a:rPr lang="en-US" altLang="ja-JP" i="1" smtClean="0">
                                      <a:latin typeface="Cambria Math" panose="02040503050406030204" pitchFamily="18" charset="0"/>
                                    </a:rPr>
                                  </m:ctrlPr>
                                </m:dPr>
                                <m:e>
                                  <m:sSub>
                                    <m:sSubPr>
                                      <m:ctrlPr>
                                        <a:rPr lang="en-US" altLang="ja-JP" i="1" smtClean="0">
                                          <a:latin typeface="Cambria Math" panose="02040503050406030204" pitchFamily="18" charset="0"/>
                                        </a:rPr>
                                      </m:ctrlPr>
                                    </m:sSubPr>
                                    <m:e>
                                      <m:r>
                                        <a:rPr lang="en-US" altLang="ja-JP" i="1" smtClean="0">
                                          <a:latin typeface="Cambria Math" panose="02040503050406030204" pitchFamily="18" charset="0"/>
                                        </a:rPr>
                                        <m:t>𝑤</m:t>
                                      </m:r>
                                    </m:e>
                                    <m:sub>
                                      <m:r>
                                        <a:rPr lang="en-US" altLang="ja-JP" i="1" smtClean="0">
                                          <a:latin typeface="Cambria Math" panose="02040503050406030204" pitchFamily="18" charset="0"/>
                                        </a:rPr>
                                        <m:t>0,</m:t>
                                      </m:r>
                                      <m:r>
                                        <a:rPr lang="en-US" altLang="ja-JP" i="1" smtClean="0">
                                          <a:latin typeface="Cambria Math" panose="02040503050406030204" pitchFamily="18" charset="0"/>
                                        </a:rPr>
                                        <m:t>𝑘</m:t>
                                      </m:r>
                                      <m:r>
                                        <a:rPr lang="en-US" altLang="ja-JP" i="1" smtClean="0">
                                          <a:latin typeface="Cambria Math" panose="02040503050406030204" pitchFamily="18" charset="0"/>
                                        </a:rPr>
                                        <m:t>,</m:t>
                                      </m:r>
                                      <m:r>
                                        <a:rPr lang="en-US" altLang="ja-JP" i="1" smtClean="0">
                                          <a:latin typeface="Cambria Math" panose="02040503050406030204" pitchFamily="18" charset="0"/>
                                        </a:rPr>
                                        <m:t>𝑖</m:t>
                                      </m:r>
                                    </m:sub>
                                  </m:sSub>
                                  <m:r>
                                    <a:rPr lang="en-US" altLang="ja-JP" i="1" smtClean="0">
                                      <a:latin typeface="Cambria Math" panose="02040503050406030204" pitchFamily="18" charset="0"/>
                                    </a:rPr>
                                    <m:t> </m:t>
                                  </m:r>
                                  <m:sSub>
                                    <m:sSubPr>
                                      <m:ctrlPr>
                                        <a:rPr lang="en-US" altLang="ja-JP" i="1" smtClean="0">
                                          <a:latin typeface="Cambria Math" panose="02040503050406030204" pitchFamily="18" charset="0"/>
                                        </a:rPr>
                                      </m:ctrlPr>
                                    </m:sSubPr>
                                    <m:e>
                                      <m:r>
                                        <a:rPr lang="en-US" altLang="ja-JP" i="1" smtClean="0">
                                          <a:latin typeface="Cambria Math" panose="02040503050406030204" pitchFamily="18" charset="0"/>
                                        </a:rPr>
                                        <m:t>𝑜</m:t>
                                      </m:r>
                                    </m:e>
                                    <m:sub>
                                      <m:r>
                                        <a:rPr lang="en-US" altLang="ja-JP" i="1" smtClean="0">
                                          <a:latin typeface="Cambria Math" panose="02040503050406030204" pitchFamily="18" charset="0"/>
                                        </a:rPr>
                                        <m:t>0,</m:t>
                                      </m:r>
                                      <m:r>
                                        <a:rPr lang="en-US" altLang="ja-JP" i="1" smtClean="0">
                                          <a:latin typeface="Cambria Math" panose="02040503050406030204" pitchFamily="18" charset="0"/>
                                        </a:rPr>
                                        <m:t>𝑘</m:t>
                                      </m:r>
                                    </m:sub>
                                  </m:sSub>
                                </m:e>
                              </m:d>
                              <m:r>
                                <a:rPr lang="en-US" altLang="ja-JP" i="1" smtClean="0">
                                  <a:latin typeface="Cambria Math" panose="02040503050406030204" pitchFamily="18" charset="0"/>
                                </a:rPr>
                                <m:t>+</m:t>
                              </m:r>
                              <m:sSub>
                                <m:sSubPr>
                                  <m:ctrlPr>
                                    <a:rPr lang="en-US" altLang="ja-JP" i="1" smtClean="0">
                                      <a:latin typeface="Cambria Math" panose="02040503050406030204" pitchFamily="18" charset="0"/>
                                    </a:rPr>
                                  </m:ctrlPr>
                                </m:sSubPr>
                                <m:e>
                                  <m:r>
                                    <a:rPr lang="en-US" altLang="ja-JP" i="1" smtClean="0">
                                      <a:latin typeface="Cambria Math" panose="02040503050406030204" pitchFamily="18" charset="0"/>
                                    </a:rPr>
                                    <m:t>𝑏</m:t>
                                  </m:r>
                                </m:e>
                                <m:sub>
                                  <m:r>
                                    <a:rPr lang="en-US" altLang="ja-JP" i="1" smtClean="0">
                                      <a:latin typeface="Cambria Math" panose="02040503050406030204" pitchFamily="18" charset="0"/>
                                    </a:rPr>
                                    <m:t>1,</m:t>
                                  </m:r>
                                  <m:r>
                                    <a:rPr lang="en-US" altLang="ja-JP" i="1" smtClean="0">
                                      <a:latin typeface="Cambria Math" panose="02040503050406030204" pitchFamily="18" charset="0"/>
                                    </a:rPr>
                                    <m:t>𝑖</m:t>
                                  </m:r>
                                </m:sub>
                              </m:sSub>
                            </m:e>
                          </m:nary>
                        </m:e>
                      </m:d>
                    </m:oMath>
                  </m:oMathPara>
                </a14:m>
                <a:endParaRPr lang="en-US" altLang="ja-JP" dirty="0"/>
              </a:p>
              <a:p>
                <a:pPr lvl="2"/>
                <a14:m>
                  <m:oMath xmlns:m="http://schemas.openxmlformats.org/officeDocument/2006/math">
                    <m:sSup>
                      <m:sSupPr>
                        <m:ctrlPr>
                          <a:rPr lang="en-US" altLang="ja-JP" i="1">
                            <a:latin typeface="Cambria Math" panose="02040503050406030204" pitchFamily="18" charset="0"/>
                          </a:rPr>
                        </m:ctrlPr>
                      </m:sSupPr>
                      <m:e>
                        <m:r>
                          <a:rPr lang="en-US" altLang="ja-JP">
                            <a:latin typeface="Cambria Math" panose="02040503050406030204" pitchFamily="18" charset="0"/>
                          </a:rPr>
                          <m:t>𝑁</m:t>
                        </m:r>
                      </m:e>
                      <m:sup>
                        <m:r>
                          <a:rPr lang="en-US" altLang="ja-JP">
                            <a:latin typeface="Cambria Math" panose="02040503050406030204" pitchFamily="18" charset="0"/>
                          </a:rPr>
                          <m:t>𝑎𝑙𝑙</m:t>
                        </m:r>
                      </m:sup>
                    </m:sSup>
                  </m:oMath>
                </a14:m>
                <a:r>
                  <a:rPr lang="en-US" altLang="ja-JP" dirty="0"/>
                  <a:t>: Number of all features. </a:t>
                </a:r>
                <a14:m>
                  <m:oMath xmlns:m="http://schemas.openxmlformats.org/officeDocument/2006/math">
                    <m:sSup>
                      <m:sSupPr>
                        <m:ctrlPr>
                          <a:rPr lang="en-US" altLang="ja-JP" i="1">
                            <a:latin typeface="Cambria Math" panose="02040503050406030204" pitchFamily="18" charset="0"/>
                          </a:rPr>
                        </m:ctrlPr>
                      </m:sSupPr>
                      <m:e>
                        <m:r>
                          <a:rPr lang="en-US" altLang="ja-JP">
                            <a:latin typeface="Cambria Math" panose="02040503050406030204" pitchFamily="18" charset="0"/>
                          </a:rPr>
                          <m:t>𝑁</m:t>
                        </m:r>
                      </m:e>
                      <m:sup>
                        <m:r>
                          <a:rPr lang="en-US" altLang="ja-JP">
                            <a:latin typeface="Cambria Math" panose="02040503050406030204" pitchFamily="18" charset="0"/>
                          </a:rPr>
                          <m:t>𝑠𝑒𝑙𝑒𝑐𝑡𝑒𝑑</m:t>
                        </m:r>
                      </m:sup>
                    </m:sSup>
                  </m:oMath>
                </a14:m>
                <a:r>
                  <a:rPr lang="en-US" altLang="ja-JP" dirty="0"/>
                  <a:t>: Number of selected features, </a:t>
                </a:r>
                <a14:m>
                  <m:oMath xmlns:m="http://schemas.openxmlformats.org/officeDocument/2006/math">
                    <m:sSub>
                      <m:sSubPr>
                        <m:ctrlPr>
                          <a:rPr lang="en-US" altLang="ja-JP" i="1">
                            <a:latin typeface="Cambria Math" panose="02040503050406030204" pitchFamily="18" charset="0"/>
                          </a:rPr>
                        </m:ctrlPr>
                      </m:sSubPr>
                      <m:e>
                        <m:r>
                          <a:rPr lang="en-US" altLang="ja-JP">
                            <a:latin typeface="Cambria Math" panose="02040503050406030204" pitchFamily="18" charset="0"/>
                          </a:rPr>
                          <m:t>𝑤</m:t>
                        </m:r>
                      </m:e>
                      <m:sub>
                        <m:r>
                          <a:rPr lang="en-US" altLang="ja-JP">
                            <a:latin typeface="Cambria Math" panose="02040503050406030204" pitchFamily="18" charset="0"/>
                          </a:rPr>
                          <m:t>0,</m:t>
                        </m:r>
                        <m:r>
                          <a:rPr lang="en-US" altLang="ja-JP">
                            <a:latin typeface="Cambria Math" panose="02040503050406030204" pitchFamily="18" charset="0"/>
                          </a:rPr>
                          <m:t>𝑘</m:t>
                        </m:r>
                        <m:r>
                          <a:rPr lang="en-US" altLang="ja-JP">
                            <a:latin typeface="Cambria Math" panose="02040503050406030204" pitchFamily="18" charset="0"/>
                          </a:rPr>
                          <m:t>,</m:t>
                        </m:r>
                        <m:r>
                          <a:rPr lang="en-US" altLang="ja-JP">
                            <a:latin typeface="Cambria Math" panose="02040503050406030204" pitchFamily="18" charset="0"/>
                          </a:rPr>
                          <m:t>𝑖</m:t>
                        </m:r>
                      </m:sub>
                    </m:sSub>
                  </m:oMath>
                </a14:m>
                <a:r>
                  <a:rPr kumimoji="1" lang="en-US" altLang="ja-JP" dirty="0"/>
                  <a:t> : weight, </a:t>
                </a:r>
                <a14:m>
                  <m:oMath xmlns:m="http://schemas.openxmlformats.org/officeDocument/2006/math">
                    <m:sSub>
                      <m:sSubPr>
                        <m:ctrlPr>
                          <a:rPr lang="en-US" altLang="ja-JP" i="1">
                            <a:latin typeface="Cambria Math" panose="02040503050406030204" pitchFamily="18" charset="0"/>
                          </a:rPr>
                        </m:ctrlPr>
                      </m:sSubPr>
                      <m:e>
                        <m:r>
                          <a:rPr lang="en-US" altLang="ja-JP">
                            <a:latin typeface="Cambria Math" panose="02040503050406030204" pitchFamily="18" charset="0"/>
                          </a:rPr>
                          <m:t>𝑏</m:t>
                        </m:r>
                      </m:e>
                      <m:sub>
                        <m:r>
                          <a:rPr lang="en-US" altLang="ja-JP">
                            <a:latin typeface="Cambria Math" panose="02040503050406030204" pitchFamily="18" charset="0"/>
                          </a:rPr>
                          <m:t>1,</m:t>
                        </m:r>
                        <m:r>
                          <a:rPr lang="en-US" altLang="ja-JP">
                            <a:latin typeface="Cambria Math" panose="02040503050406030204" pitchFamily="18" charset="0"/>
                          </a:rPr>
                          <m:t>𝑖</m:t>
                        </m:r>
                      </m:sub>
                    </m:sSub>
                  </m:oMath>
                </a14:m>
                <a:r>
                  <a:rPr kumimoji="1" lang="en-US" altLang="ja-JP" dirty="0"/>
                  <a:t>: bias</a:t>
                </a:r>
              </a:p>
              <a:p>
                <a:pPr marL="457200" indent="-457200">
                  <a:buFont typeface="+mj-lt"/>
                  <a:buAutoNum type="arabicParenR"/>
                </a:pPr>
                <a:r>
                  <a:rPr kumimoji="1" lang="en-US" altLang="ja-JP" dirty="0"/>
                  <a:t>Output layer</a:t>
                </a:r>
              </a:p>
              <a:p>
                <a:pPr lvl="1"/>
                <a:r>
                  <a:rPr lang="en-US" altLang="ja-JP" dirty="0"/>
                  <a:t>We used the sigmoid instead of Softmax in the final layer to enable multiple large class outputs, allowing the FRM to indicate several probable classes when key features are missing.</a:t>
                </a:r>
                <a:endParaRPr kumimoji="1" lang="en-US" altLang="ja-JP" dirty="0"/>
              </a:p>
            </p:txBody>
          </p:sp>
        </mc:Choice>
        <mc:Fallback xmlns="">
          <p:sp>
            <p:nvSpPr>
              <p:cNvPr id="9" name="コンテンツ プレースホルダー 2">
                <a:extLst>
                  <a:ext uri="{FF2B5EF4-FFF2-40B4-BE49-F238E27FC236}">
                    <a16:creationId xmlns:a16="http://schemas.microsoft.com/office/drawing/2014/main" id="{8EA36EB6-EF69-F252-4613-8487A9E57C11}"/>
                  </a:ext>
                </a:extLst>
              </p:cNvPr>
              <p:cNvSpPr txBox="1">
                <a:spLocks noRot="1" noChangeAspect="1" noMove="1" noResize="1" noEditPoints="1" noAdjustHandles="1" noChangeArrowheads="1" noChangeShapeType="1" noTextEdit="1"/>
              </p:cNvSpPr>
              <p:nvPr/>
            </p:nvSpPr>
            <p:spPr>
              <a:xfrm>
                <a:off x="353216" y="2740263"/>
                <a:ext cx="11689248" cy="4351338"/>
              </a:xfrm>
              <a:prstGeom prst="rect">
                <a:avLst/>
              </a:prstGeom>
              <a:blipFill>
                <a:blip r:embed="rId3"/>
                <a:stretch>
                  <a:fillRect l="-730" t="-842" r="-835"/>
                </a:stretch>
              </a:blipFill>
            </p:spPr>
            <p:txBody>
              <a:bodyPr/>
              <a:lstStyle/>
              <a:p>
                <a:r>
                  <a:rPr lang="en-US">
                    <a:noFill/>
                  </a:rPr>
                  <a:t> </a:t>
                </a:r>
              </a:p>
            </p:txBody>
          </p:sp>
        </mc:Fallback>
      </mc:AlternateContent>
      <p:grpSp>
        <p:nvGrpSpPr>
          <p:cNvPr id="126" name="Group 125">
            <a:extLst>
              <a:ext uri="{FF2B5EF4-FFF2-40B4-BE49-F238E27FC236}">
                <a16:creationId xmlns:a16="http://schemas.microsoft.com/office/drawing/2014/main" id="{3EC25F7F-2F7C-F785-B0ED-38EDF9F17EBE}"/>
              </a:ext>
            </a:extLst>
          </p:cNvPr>
          <p:cNvGrpSpPr/>
          <p:nvPr/>
        </p:nvGrpSpPr>
        <p:grpSpPr>
          <a:xfrm>
            <a:off x="4257363" y="925926"/>
            <a:ext cx="2826385" cy="1474114"/>
            <a:chOff x="6193549" y="946838"/>
            <a:chExt cx="1995172" cy="1390281"/>
          </a:xfrm>
        </p:grpSpPr>
        <p:grpSp>
          <p:nvGrpSpPr>
            <p:cNvPr id="50" name="グループ化 27">
              <a:extLst>
                <a:ext uri="{FF2B5EF4-FFF2-40B4-BE49-F238E27FC236}">
                  <a16:creationId xmlns:a16="http://schemas.microsoft.com/office/drawing/2014/main" id="{55911C05-63DC-3B73-5827-11C3AE93B888}"/>
                </a:ext>
              </a:extLst>
            </p:cNvPr>
            <p:cNvGrpSpPr/>
            <p:nvPr/>
          </p:nvGrpSpPr>
          <p:grpSpPr>
            <a:xfrm>
              <a:off x="6437583" y="1230367"/>
              <a:ext cx="1508850" cy="862628"/>
              <a:chOff x="4656732" y="4833257"/>
              <a:chExt cx="2405501" cy="1288928"/>
            </a:xfrm>
          </p:grpSpPr>
          <p:sp>
            <p:nvSpPr>
              <p:cNvPr id="52" name="楕円 29">
                <a:extLst>
                  <a:ext uri="{FF2B5EF4-FFF2-40B4-BE49-F238E27FC236}">
                    <a16:creationId xmlns:a16="http://schemas.microsoft.com/office/drawing/2014/main" id="{7ED5CA8F-9E76-632E-DBE5-73717B4A680C}"/>
                  </a:ext>
                </a:extLst>
              </p:cNvPr>
              <p:cNvSpPr/>
              <p:nvPr/>
            </p:nvSpPr>
            <p:spPr>
              <a:xfrm>
                <a:off x="4656732" y="483325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30">
                <a:extLst>
                  <a:ext uri="{FF2B5EF4-FFF2-40B4-BE49-F238E27FC236}">
                    <a16:creationId xmlns:a16="http://schemas.microsoft.com/office/drawing/2014/main" id="{662D80B2-9DBE-4550-3244-B6510FA0B9A8}"/>
                  </a:ext>
                </a:extLst>
              </p:cNvPr>
              <p:cNvSpPr/>
              <p:nvPr/>
            </p:nvSpPr>
            <p:spPr>
              <a:xfrm>
                <a:off x="4656732" y="519395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31">
                <a:extLst>
                  <a:ext uri="{FF2B5EF4-FFF2-40B4-BE49-F238E27FC236}">
                    <a16:creationId xmlns:a16="http://schemas.microsoft.com/office/drawing/2014/main" id="{00E83D94-6C6C-958D-8C42-4ECBB5E5011F}"/>
                  </a:ext>
                </a:extLst>
              </p:cNvPr>
              <p:cNvSpPr/>
              <p:nvPr/>
            </p:nvSpPr>
            <p:spPr>
              <a:xfrm>
                <a:off x="4656732" y="5548889"/>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楕円 32">
                <a:extLst>
                  <a:ext uri="{FF2B5EF4-FFF2-40B4-BE49-F238E27FC236}">
                    <a16:creationId xmlns:a16="http://schemas.microsoft.com/office/drawing/2014/main" id="{852AC939-8372-DF99-4E13-180B8A4F55A6}"/>
                  </a:ext>
                </a:extLst>
              </p:cNvPr>
              <p:cNvSpPr/>
              <p:nvPr/>
            </p:nvSpPr>
            <p:spPr>
              <a:xfrm>
                <a:off x="4682034" y="5913885"/>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33">
                <a:extLst>
                  <a:ext uri="{FF2B5EF4-FFF2-40B4-BE49-F238E27FC236}">
                    <a16:creationId xmlns:a16="http://schemas.microsoft.com/office/drawing/2014/main" id="{E71519D3-D62F-4B81-260E-09291DB905E2}"/>
                  </a:ext>
                </a:extLst>
              </p:cNvPr>
              <p:cNvSpPr/>
              <p:nvPr/>
            </p:nvSpPr>
            <p:spPr>
              <a:xfrm>
                <a:off x="5391811" y="4985952"/>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34">
                <a:extLst>
                  <a:ext uri="{FF2B5EF4-FFF2-40B4-BE49-F238E27FC236}">
                    <a16:creationId xmlns:a16="http://schemas.microsoft.com/office/drawing/2014/main" id="{597EF242-305F-E8DF-EC09-4D02C57F3BAD}"/>
                  </a:ext>
                </a:extLst>
              </p:cNvPr>
              <p:cNvSpPr/>
              <p:nvPr/>
            </p:nvSpPr>
            <p:spPr>
              <a:xfrm>
                <a:off x="5391811" y="5385359"/>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35">
                <a:extLst>
                  <a:ext uri="{FF2B5EF4-FFF2-40B4-BE49-F238E27FC236}">
                    <a16:creationId xmlns:a16="http://schemas.microsoft.com/office/drawing/2014/main" id="{7B346F10-98C7-924F-378B-451E9147AE17}"/>
                  </a:ext>
                </a:extLst>
              </p:cNvPr>
              <p:cNvSpPr/>
              <p:nvPr/>
            </p:nvSpPr>
            <p:spPr>
              <a:xfrm>
                <a:off x="5391811" y="5747303"/>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36">
                <a:extLst>
                  <a:ext uri="{FF2B5EF4-FFF2-40B4-BE49-F238E27FC236}">
                    <a16:creationId xmlns:a16="http://schemas.microsoft.com/office/drawing/2014/main" id="{40067BD3-3B83-9A95-AEF4-B3F9294B87A0}"/>
                  </a:ext>
                </a:extLst>
              </p:cNvPr>
              <p:cNvSpPr/>
              <p:nvPr/>
            </p:nvSpPr>
            <p:spPr>
              <a:xfrm>
                <a:off x="6121107" y="5023551"/>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楕円 37">
                <a:extLst>
                  <a:ext uri="{FF2B5EF4-FFF2-40B4-BE49-F238E27FC236}">
                    <a16:creationId xmlns:a16="http://schemas.microsoft.com/office/drawing/2014/main" id="{9BDE9530-D083-FC1F-5DBA-8ADA5C790EAA}"/>
                  </a:ext>
                </a:extLst>
              </p:cNvPr>
              <p:cNvSpPr/>
              <p:nvPr/>
            </p:nvSpPr>
            <p:spPr>
              <a:xfrm>
                <a:off x="6139543" y="5382289"/>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楕円 38">
                <a:extLst>
                  <a:ext uri="{FF2B5EF4-FFF2-40B4-BE49-F238E27FC236}">
                    <a16:creationId xmlns:a16="http://schemas.microsoft.com/office/drawing/2014/main" id="{1618874D-B5E0-677F-2641-97883A34346A}"/>
                  </a:ext>
                </a:extLst>
              </p:cNvPr>
              <p:cNvSpPr/>
              <p:nvPr/>
            </p:nvSpPr>
            <p:spPr>
              <a:xfrm>
                <a:off x="6139543" y="574102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楕円 39">
                <a:extLst>
                  <a:ext uri="{FF2B5EF4-FFF2-40B4-BE49-F238E27FC236}">
                    <a16:creationId xmlns:a16="http://schemas.microsoft.com/office/drawing/2014/main" id="{7D3E1A66-FB69-3E21-F227-87270BC8E81C}"/>
                  </a:ext>
                </a:extLst>
              </p:cNvPr>
              <p:cNvSpPr/>
              <p:nvPr/>
            </p:nvSpPr>
            <p:spPr>
              <a:xfrm>
                <a:off x="6850403" y="519395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楕円 40">
                <a:extLst>
                  <a:ext uri="{FF2B5EF4-FFF2-40B4-BE49-F238E27FC236}">
                    <a16:creationId xmlns:a16="http://schemas.microsoft.com/office/drawing/2014/main" id="{4E1E13B4-9D18-C16C-43EC-8DEB01D674D0}"/>
                  </a:ext>
                </a:extLst>
              </p:cNvPr>
              <p:cNvSpPr/>
              <p:nvPr/>
            </p:nvSpPr>
            <p:spPr>
              <a:xfrm>
                <a:off x="6850403" y="5563447"/>
                <a:ext cx="211830" cy="208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矢印コネクタ 41">
                <a:extLst>
                  <a:ext uri="{FF2B5EF4-FFF2-40B4-BE49-F238E27FC236}">
                    <a16:creationId xmlns:a16="http://schemas.microsoft.com/office/drawing/2014/main" id="{A1C64DB8-3BFC-219A-77F3-C2A96D8E974B}"/>
                  </a:ext>
                </a:extLst>
              </p:cNvPr>
              <p:cNvCxnSpPr>
                <a:stCxn id="52" idx="6"/>
                <a:endCxn id="56" idx="2"/>
              </p:cNvCxnSpPr>
              <p:nvPr/>
            </p:nvCxnSpPr>
            <p:spPr>
              <a:xfrm>
                <a:off x="4868562" y="4937407"/>
                <a:ext cx="523249" cy="1526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42">
                <a:extLst>
                  <a:ext uri="{FF2B5EF4-FFF2-40B4-BE49-F238E27FC236}">
                    <a16:creationId xmlns:a16="http://schemas.microsoft.com/office/drawing/2014/main" id="{AB38258A-525B-04E1-A82C-7D7A28491DE0}"/>
                  </a:ext>
                </a:extLst>
              </p:cNvPr>
              <p:cNvCxnSpPr>
                <a:cxnSpLocks/>
                <a:stCxn id="52" idx="6"/>
                <a:endCxn id="57" idx="2"/>
              </p:cNvCxnSpPr>
              <p:nvPr/>
            </p:nvCxnSpPr>
            <p:spPr>
              <a:xfrm>
                <a:off x="4868562" y="4937407"/>
                <a:ext cx="523249" cy="5521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43">
                <a:extLst>
                  <a:ext uri="{FF2B5EF4-FFF2-40B4-BE49-F238E27FC236}">
                    <a16:creationId xmlns:a16="http://schemas.microsoft.com/office/drawing/2014/main" id="{76750584-E375-B6D1-25B7-732B6E6F319C}"/>
                  </a:ext>
                </a:extLst>
              </p:cNvPr>
              <p:cNvCxnSpPr>
                <a:cxnSpLocks/>
                <a:stCxn id="52" idx="6"/>
                <a:endCxn id="58" idx="2"/>
              </p:cNvCxnSpPr>
              <p:nvPr/>
            </p:nvCxnSpPr>
            <p:spPr>
              <a:xfrm>
                <a:off x="4868562" y="4937407"/>
                <a:ext cx="523249" cy="9140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44">
                <a:extLst>
                  <a:ext uri="{FF2B5EF4-FFF2-40B4-BE49-F238E27FC236}">
                    <a16:creationId xmlns:a16="http://schemas.microsoft.com/office/drawing/2014/main" id="{2D6338D2-E25B-F6A7-7498-03F3CE74E0C6}"/>
                  </a:ext>
                </a:extLst>
              </p:cNvPr>
              <p:cNvCxnSpPr>
                <a:cxnSpLocks/>
                <a:stCxn id="53" idx="6"/>
                <a:endCxn id="56" idx="2"/>
              </p:cNvCxnSpPr>
              <p:nvPr/>
            </p:nvCxnSpPr>
            <p:spPr>
              <a:xfrm flipV="1">
                <a:off x="4868562" y="5090102"/>
                <a:ext cx="523249" cy="2080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45">
                <a:extLst>
                  <a:ext uri="{FF2B5EF4-FFF2-40B4-BE49-F238E27FC236}">
                    <a16:creationId xmlns:a16="http://schemas.microsoft.com/office/drawing/2014/main" id="{4CF859AE-0ECE-EBFC-5102-B959F53070E6}"/>
                  </a:ext>
                </a:extLst>
              </p:cNvPr>
              <p:cNvCxnSpPr>
                <a:cxnSpLocks/>
                <a:stCxn id="53" idx="6"/>
                <a:endCxn id="57" idx="2"/>
              </p:cNvCxnSpPr>
              <p:nvPr/>
            </p:nvCxnSpPr>
            <p:spPr>
              <a:xfrm>
                <a:off x="4868562" y="5298107"/>
                <a:ext cx="523249" cy="1914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46">
                <a:extLst>
                  <a:ext uri="{FF2B5EF4-FFF2-40B4-BE49-F238E27FC236}">
                    <a16:creationId xmlns:a16="http://schemas.microsoft.com/office/drawing/2014/main" id="{716D913E-D7D5-DEE2-6A39-602860BBCD68}"/>
                  </a:ext>
                </a:extLst>
              </p:cNvPr>
              <p:cNvCxnSpPr>
                <a:cxnSpLocks/>
                <a:stCxn id="53" idx="6"/>
                <a:endCxn id="58" idx="2"/>
              </p:cNvCxnSpPr>
              <p:nvPr/>
            </p:nvCxnSpPr>
            <p:spPr>
              <a:xfrm>
                <a:off x="4868562" y="5298107"/>
                <a:ext cx="523249" cy="5533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47">
                <a:extLst>
                  <a:ext uri="{FF2B5EF4-FFF2-40B4-BE49-F238E27FC236}">
                    <a16:creationId xmlns:a16="http://schemas.microsoft.com/office/drawing/2014/main" id="{3E7DCC04-769A-543E-16D0-366C7E7BC197}"/>
                  </a:ext>
                </a:extLst>
              </p:cNvPr>
              <p:cNvCxnSpPr>
                <a:cxnSpLocks/>
                <a:stCxn id="54" idx="6"/>
                <a:endCxn id="56" idx="2"/>
              </p:cNvCxnSpPr>
              <p:nvPr/>
            </p:nvCxnSpPr>
            <p:spPr>
              <a:xfrm flipV="1">
                <a:off x="4868562" y="5090102"/>
                <a:ext cx="523249" cy="5629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48">
                <a:extLst>
                  <a:ext uri="{FF2B5EF4-FFF2-40B4-BE49-F238E27FC236}">
                    <a16:creationId xmlns:a16="http://schemas.microsoft.com/office/drawing/2014/main" id="{F89ADFB4-BDA1-B141-AA2D-6ADBADE55BFA}"/>
                  </a:ext>
                </a:extLst>
              </p:cNvPr>
              <p:cNvCxnSpPr>
                <a:cxnSpLocks/>
                <a:stCxn id="54" idx="6"/>
                <a:endCxn id="57" idx="2"/>
              </p:cNvCxnSpPr>
              <p:nvPr/>
            </p:nvCxnSpPr>
            <p:spPr>
              <a:xfrm flipV="1">
                <a:off x="4868562" y="5489509"/>
                <a:ext cx="523249" cy="1635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49">
                <a:extLst>
                  <a:ext uri="{FF2B5EF4-FFF2-40B4-BE49-F238E27FC236}">
                    <a16:creationId xmlns:a16="http://schemas.microsoft.com/office/drawing/2014/main" id="{4EF9E18E-6AF3-0768-F654-9FCD07D01701}"/>
                  </a:ext>
                </a:extLst>
              </p:cNvPr>
              <p:cNvCxnSpPr>
                <a:cxnSpLocks/>
                <a:stCxn id="54" idx="6"/>
                <a:endCxn id="58" idx="2"/>
              </p:cNvCxnSpPr>
              <p:nvPr/>
            </p:nvCxnSpPr>
            <p:spPr>
              <a:xfrm>
                <a:off x="4868562" y="5653039"/>
                <a:ext cx="523249" cy="1984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3" name="直線矢印コネクタ 50">
                <a:extLst>
                  <a:ext uri="{FF2B5EF4-FFF2-40B4-BE49-F238E27FC236}">
                    <a16:creationId xmlns:a16="http://schemas.microsoft.com/office/drawing/2014/main" id="{6FA568DA-8ACF-121A-689D-D0F9B3CAF4D1}"/>
                  </a:ext>
                </a:extLst>
              </p:cNvPr>
              <p:cNvCxnSpPr>
                <a:cxnSpLocks/>
                <a:stCxn id="55" idx="6"/>
                <a:endCxn id="56" idx="2"/>
              </p:cNvCxnSpPr>
              <p:nvPr/>
            </p:nvCxnSpPr>
            <p:spPr>
              <a:xfrm flipV="1">
                <a:off x="4893864" y="5090102"/>
                <a:ext cx="497947" cy="9279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51">
                <a:extLst>
                  <a:ext uri="{FF2B5EF4-FFF2-40B4-BE49-F238E27FC236}">
                    <a16:creationId xmlns:a16="http://schemas.microsoft.com/office/drawing/2014/main" id="{BB8C2AA3-87B8-56C7-6595-98B8FE57D1B2}"/>
                  </a:ext>
                </a:extLst>
              </p:cNvPr>
              <p:cNvCxnSpPr>
                <a:cxnSpLocks/>
                <a:stCxn id="55" idx="6"/>
                <a:endCxn id="57" idx="2"/>
              </p:cNvCxnSpPr>
              <p:nvPr/>
            </p:nvCxnSpPr>
            <p:spPr>
              <a:xfrm flipV="1">
                <a:off x="4893864" y="5489509"/>
                <a:ext cx="497947" cy="5285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52">
                <a:extLst>
                  <a:ext uri="{FF2B5EF4-FFF2-40B4-BE49-F238E27FC236}">
                    <a16:creationId xmlns:a16="http://schemas.microsoft.com/office/drawing/2014/main" id="{EEED2364-783F-CDAF-AA04-EF2127BFE9CC}"/>
                  </a:ext>
                </a:extLst>
              </p:cNvPr>
              <p:cNvCxnSpPr>
                <a:cxnSpLocks/>
                <a:stCxn id="55" idx="6"/>
                <a:endCxn id="58" idx="2"/>
              </p:cNvCxnSpPr>
              <p:nvPr/>
            </p:nvCxnSpPr>
            <p:spPr>
              <a:xfrm flipV="1">
                <a:off x="4893864" y="5851453"/>
                <a:ext cx="497947" cy="1665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53">
                <a:extLst>
                  <a:ext uri="{FF2B5EF4-FFF2-40B4-BE49-F238E27FC236}">
                    <a16:creationId xmlns:a16="http://schemas.microsoft.com/office/drawing/2014/main" id="{C3DE01AE-0F62-413F-5A8B-0A912AD2BF77}"/>
                  </a:ext>
                </a:extLst>
              </p:cNvPr>
              <p:cNvCxnSpPr>
                <a:cxnSpLocks/>
                <a:stCxn id="56" idx="6"/>
                <a:endCxn id="59" idx="2"/>
              </p:cNvCxnSpPr>
              <p:nvPr/>
            </p:nvCxnSpPr>
            <p:spPr>
              <a:xfrm>
                <a:off x="5603641" y="5090102"/>
                <a:ext cx="517466" cy="375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7" name="直線矢印コネクタ 54">
                <a:extLst>
                  <a:ext uri="{FF2B5EF4-FFF2-40B4-BE49-F238E27FC236}">
                    <a16:creationId xmlns:a16="http://schemas.microsoft.com/office/drawing/2014/main" id="{95B35C42-7B34-0A73-2147-BABA7F6209A6}"/>
                  </a:ext>
                </a:extLst>
              </p:cNvPr>
              <p:cNvCxnSpPr>
                <a:cxnSpLocks/>
                <a:stCxn id="56" idx="6"/>
                <a:endCxn id="60" idx="2"/>
              </p:cNvCxnSpPr>
              <p:nvPr/>
            </p:nvCxnSpPr>
            <p:spPr>
              <a:xfrm>
                <a:off x="5603641" y="5090102"/>
                <a:ext cx="535902" cy="3963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8" name="直線矢印コネクタ 55">
                <a:extLst>
                  <a:ext uri="{FF2B5EF4-FFF2-40B4-BE49-F238E27FC236}">
                    <a16:creationId xmlns:a16="http://schemas.microsoft.com/office/drawing/2014/main" id="{3472F1F3-97E7-E975-A28C-0B76F4976B9C}"/>
                  </a:ext>
                </a:extLst>
              </p:cNvPr>
              <p:cNvCxnSpPr>
                <a:cxnSpLocks/>
                <a:stCxn id="56" idx="6"/>
                <a:endCxn id="61" idx="2"/>
              </p:cNvCxnSpPr>
              <p:nvPr/>
            </p:nvCxnSpPr>
            <p:spPr>
              <a:xfrm>
                <a:off x="5603641" y="5090102"/>
                <a:ext cx="535902" cy="7550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9" name="直線矢印コネクタ 56">
                <a:extLst>
                  <a:ext uri="{FF2B5EF4-FFF2-40B4-BE49-F238E27FC236}">
                    <a16:creationId xmlns:a16="http://schemas.microsoft.com/office/drawing/2014/main" id="{5F645EE1-4E95-31D3-44AB-271270A201C8}"/>
                  </a:ext>
                </a:extLst>
              </p:cNvPr>
              <p:cNvCxnSpPr>
                <a:cxnSpLocks/>
                <a:stCxn id="57" idx="6"/>
                <a:endCxn id="59" idx="2"/>
              </p:cNvCxnSpPr>
              <p:nvPr/>
            </p:nvCxnSpPr>
            <p:spPr>
              <a:xfrm flipV="1">
                <a:off x="5603641" y="5127701"/>
                <a:ext cx="517466" cy="3618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57">
                <a:extLst>
                  <a:ext uri="{FF2B5EF4-FFF2-40B4-BE49-F238E27FC236}">
                    <a16:creationId xmlns:a16="http://schemas.microsoft.com/office/drawing/2014/main" id="{34BC6F14-86AD-41C3-FC08-09A7283BBBD3}"/>
                  </a:ext>
                </a:extLst>
              </p:cNvPr>
              <p:cNvCxnSpPr>
                <a:cxnSpLocks/>
                <a:stCxn id="57" idx="6"/>
                <a:endCxn id="60" idx="2"/>
              </p:cNvCxnSpPr>
              <p:nvPr/>
            </p:nvCxnSpPr>
            <p:spPr>
              <a:xfrm flipV="1">
                <a:off x="5603641" y="5486439"/>
                <a:ext cx="535902" cy="30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58">
                <a:extLst>
                  <a:ext uri="{FF2B5EF4-FFF2-40B4-BE49-F238E27FC236}">
                    <a16:creationId xmlns:a16="http://schemas.microsoft.com/office/drawing/2014/main" id="{4933AAB6-9989-7684-9E94-D023BF5E8370}"/>
                  </a:ext>
                </a:extLst>
              </p:cNvPr>
              <p:cNvCxnSpPr>
                <a:cxnSpLocks/>
                <a:stCxn id="57" idx="6"/>
                <a:endCxn id="61" idx="2"/>
              </p:cNvCxnSpPr>
              <p:nvPr/>
            </p:nvCxnSpPr>
            <p:spPr>
              <a:xfrm>
                <a:off x="5603641" y="5489509"/>
                <a:ext cx="535902" cy="3556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2" name="直線矢印コネクタ 59">
                <a:extLst>
                  <a:ext uri="{FF2B5EF4-FFF2-40B4-BE49-F238E27FC236}">
                    <a16:creationId xmlns:a16="http://schemas.microsoft.com/office/drawing/2014/main" id="{E293E178-7D27-B2EF-8186-7B1369C45F6D}"/>
                  </a:ext>
                </a:extLst>
              </p:cNvPr>
              <p:cNvCxnSpPr>
                <a:cxnSpLocks/>
                <a:stCxn id="58" idx="6"/>
                <a:endCxn id="61" idx="2"/>
              </p:cNvCxnSpPr>
              <p:nvPr/>
            </p:nvCxnSpPr>
            <p:spPr>
              <a:xfrm flipV="1">
                <a:off x="5603641" y="5845177"/>
                <a:ext cx="535902" cy="62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3" name="直線矢印コネクタ 60">
                <a:extLst>
                  <a:ext uri="{FF2B5EF4-FFF2-40B4-BE49-F238E27FC236}">
                    <a16:creationId xmlns:a16="http://schemas.microsoft.com/office/drawing/2014/main" id="{7B0197EC-6D41-A3B0-363D-9E6D3239DCC1}"/>
                  </a:ext>
                </a:extLst>
              </p:cNvPr>
              <p:cNvCxnSpPr>
                <a:cxnSpLocks/>
                <a:stCxn id="58" idx="6"/>
                <a:endCxn id="60" idx="2"/>
              </p:cNvCxnSpPr>
              <p:nvPr/>
            </p:nvCxnSpPr>
            <p:spPr>
              <a:xfrm flipV="1">
                <a:off x="5603641" y="5486439"/>
                <a:ext cx="535902" cy="3650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4" name="直線矢印コネクタ 61">
                <a:extLst>
                  <a:ext uri="{FF2B5EF4-FFF2-40B4-BE49-F238E27FC236}">
                    <a16:creationId xmlns:a16="http://schemas.microsoft.com/office/drawing/2014/main" id="{0DAF4D10-97DD-272F-4787-EA935F9E18D7}"/>
                  </a:ext>
                </a:extLst>
              </p:cNvPr>
              <p:cNvCxnSpPr>
                <a:cxnSpLocks/>
                <a:stCxn id="58" idx="6"/>
                <a:endCxn id="59" idx="2"/>
              </p:cNvCxnSpPr>
              <p:nvPr/>
            </p:nvCxnSpPr>
            <p:spPr>
              <a:xfrm flipV="1">
                <a:off x="5603641" y="5127701"/>
                <a:ext cx="517466" cy="7237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62">
                <a:extLst>
                  <a:ext uri="{FF2B5EF4-FFF2-40B4-BE49-F238E27FC236}">
                    <a16:creationId xmlns:a16="http://schemas.microsoft.com/office/drawing/2014/main" id="{E56F3E2B-109F-DDEF-9635-E753BBE30FAE}"/>
                  </a:ext>
                </a:extLst>
              </p:cNvPr>
              <p:cNvCxnSpPr>
                <a:cxnSpLocks/>
                <a:stCxn id="59" idx="6"/>
                <a:endCxn id="62" idx="2"/>
              </p:cNvCxnSpPr>
              <p:nvPr/>
            </p:nvCxnSpPr>
            <p:spPr>
              <a:xfrm>
                <a:off x="6332937" y="5127701"/>
                <a:ext cx="517466" cy="1704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6" name="直線矢印コネクタ 63">
                <a:extLst>
                  <a:ext uri="{FF2B5EF4-FFF2-40B4-BE49-F238E27FC236}">
                    <a16:creationId xmlns:a16="http://schemas.microsoft.com/office/drawing/2014/main" id="{401A0539-E304-53CF-04DD-F65765B94BE7}"/>
                  </a:ext>
                </a:extLst>
              </p:cNvPr>
              <p:cNvCxnSpPr>
                <a:cxnSpLocks/>
                <a:stCxn id="59" idx="6"/>
                <a:endCxn id="63" idx="2"/>
              </p:cNvCxnSpPr>
              <p:nvPr/>
            </p:nvCxnSpPr>
            <p:spPr>
              <a:xfrm>
                <a:off x="6332937" y="5127701"/>
                <a:ext cx="517466" cy="5398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7" name="直線矢印コネクタ 64">
                <a:extLst>
                  <a:ext uri="{FF2B5EF4-FFF2-40B4-BE49-F238E27FC236}">
                    <a16:creationId xmlns:a16="http://schemas.microsoft.com/office/drawing/2014/main" id="{E7434320-86C5-6A3D-DF23-72D6BE8C0D87}"/>
                  </a:ext>
                </a:extLst>
              </p:cNvPr>
              <p:cNvCxnSpPr>
                <a:cxnSpLocks/>
                <a:stCxn id="60" idx="6"/>
                <a:endCxn id="62" idx="2"/>
              </p:cNvCxnSpPr>
              <p:nvPr/>
            </p:nvCxnSpPr>
            <p:spPr>
              <a:xfrm flipV="1">
                <a:off x="6351373" y="5298107"/>
                <a:ext cx="499030" cy="1883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8" name="直線矢印コネクタ 65">
                <a:extLst>
                  <a:ext uri="{FF2B5EF4-FFF2-40B4-BE49-F238E27FC236}">
                    <a16:creationId xmlns:a16="http://schemas.microsoft.com/office/drawing/2014/main" id="{F7999074-C411-AC90-FB69-6D333AB7C5BA}"/>
                  </a:ext>
                </a:extLst>
              </p:cNvPr>
              <p:cNvCxnSpPr>
                <a:cxnSpLocks/>
                <a:stCxn id="60" idx="6"/>
                <a:endCxn id="63" idx="2"/>
              </p:cNvCxnSpPr>
              <p:nvPr/>
            </p:nvCxnSpPr>
            <p:spPr>
              <a:xfrm>
                <a:off x="6351373" y="5486439"/>
                <a:ext cx="499030" cy="1811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9" name="直線矢印コネクタ 66">
                <a:extLst>
                  <a:ext uri="{FF2B5EF4-FFF2-40B4-BE49-F238E27FC236}">
                    <a16:creationId xmlns:a16="http://schemas.microsoft.com/office/drawing/2014/main" id="{0E3D1D0B-4AF8-C24E-D0A8-4FEF75430E67}"/>
                  </a:ext>
                </a:extLst>
              </p:cNvPr>
              <p:cNvCxnSpPr>
                <a:cxnSpLocks/>
                <a:stCxn id="61" idx="6"/>
                <a:endCxn id="62" idx="2"/>
              </p:cNvCxnSpPr>
              <p:nvPr/>
            </p:nvCxnSpPr>
            <p:spPr>
              <a:xfrm flipV="1">
                <a:off x="6351373" y="5298107"/>
                <a:ext cx="499030" cy="5470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0" name="直線矢印コネクタ 67">
                <a:extLst>
                  <a:ext uri="{FF2B5EF4-FFF2-40B4-BE49-F238E27FC236}">
                    <a16:creationId xmlns:a16="http://schemas.microsoft.com/office/drawing/2014/main" id="{505C309C-039E-8F91-F65F-CEF52D0A111E}"/>
                  </a:ext>
                </a:extLst>
              </p:cNvPr>
              <p:cNvCxnSpPr>
                <a:cxnSpLocks/>
                <a:stCxn id="61" idx="6"/>
                <a:endCxn id="63" idx="2"/>
              </p:cNvCxnSpPr>
              <p:nvPr/>
            </p:nvCxnSpPr>
            <p:spPr>
              <a:xfrm flipV="1">
                <a:off x="6351373" y="5667597"/>
                <a:ext cx="499030" cy="1775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91" name="楕円 85">
              <a:extLst>
                <a:ext uri="{FF2B5EF4-FFF2-40B4-BE49-F238E27FC236}">
                  <a16:creationId xmlns:a16="http://schemas.microsoft.com/office/drawing/2014/main" id="{70D97AB1-7714-3B94-B48F-0E374C1A2515}"/>
                </a:ext>
              </a:extLst>
            </p:cNvPr>
            <p:cNvSpPr/>
            <p:nvPr/>
          </p:nvSpPr>
          <p:spPr>
            <a:xfrm>
              <a:off x="6202936" y="946838"/>
              <a:ext cx="127568" cy="1223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2" name="楕円 85">
              <a:extLst>
                <a:ext uri="{FF2B5EF4-FFF2-40B4-BE49-F238E27FC236}">
                  <a16:creationId xmlns:a16="http://schemas.microsoft.com/office/drawing/2014/main" id="{1D03AFC6-A4B2-00FF-A6F2-DE31A97DB4A3}"/>
                </a:ext>
              </a:extLst>
            </p:cNvPr>
            <p:cNvSpPr/>
            <p:nvPr/>
          </p:nvSpPr>
          <p:spPr>
            <a:xfrm>
              <a:off x="6223514" y="2032218"/>
              <a:ext cx="127568" cy="1223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3" name="楕円 85">
              <a:extLst>
                <a:ext uri="{FF2B5EF4-FFF2-40B4-BE49-F238E27FC236}">
                  <a16:creationId xmlns:a16="http://schemas.microsoft.com/office/drawing/2014/main" id="{29D8B721-7B20-1D7F-EBF5-C2AB18BEC072}"/>
                </a:ext>
              </a:extLst>
            </p:cNvPr>
            <p:cNvSpPr/>
            <p:nvPr/>
          </p:nvSpPr>
          <p:spPr>
            <a:xfrm>
              <a:off x="6207376" y="1320284"/>
              <a:ext cx="127568" cy="1223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4" name="楕円 85">
              <a:extLst>
                <a:ext uri="{FF2B5EF4-FFF2-40B4-BE49-F238E27FC236}">
                  <a16:creationId xmlns:a16="http://schemas.microsoft.com/office/drawing/2014/main" id="{807E4B8A-6B9E-172B-7C6F-2956B6D5FB94}"/>
                </a:ext>
              </a:extLst>
            </p:cNvPr>
            <p:cNvSpPr/>
            <p:nvPr/>
          </p:nvSpPr>
          <p:spPr>
            <a:xfrm>
              <a:off x="6209524" y="1519679"/>
              <a:ext cx="127568" cy="1223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5" name="楕円 85">
              <a:extLst>
                <a:ext uri="{FF2B5EF4-FFF2-40B4-BE49-F238E27FC236}">
                  <a16:creationId xmlns:a16="http://schemas.microsoft.com/office/drawing/2014/main" id="{C9049FE2-7EC6-FB90-4A0C-E3EAEDE84F09}"/>
                </a:ext>
              </a:extLst>
            </p:cNvPr>
            <p:cNvSpPr/>
            <p:nvPr/>
          </p:nvSpPr>
          <p:spPr>
            <a:xfrm>
              <a:off x="6213680" y="1685544"/>
              <a:ext cx="127568" cy="1223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6" name="楕円 85">
              <a:extLst>
                <a:ext uri="{FF2B5EF4-FFF2-40B4-BE49-F238E27FC236}">
                  <a16:creationId xmlns:a16="http://schemas.microsoft.com/office/drawing/2014/main" id="{56C3A7BA-E4C7-1D5A-1FDB-26D9B567A237}"/>
                </a:ext>
              </a:extLst>
            </p:cNvPr>
            <p:cNvSpPr/>
            <p:nvPr/>
          </p:nvSpPr>
          <p:spPr>
            <a:xfrm>
              <a:off x="6214860" y="1853146"/>
              <a:ext cx="127568" cy="1223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7" name="楕円 85">
              <a:extLst>
                <a:ext uri="{FF2B5EF4-FFF2-40B4-BE49-F238E27FC236}">
                  <a16:creationId xmlns:a16="http://schemas.microsoft.com/office/drawing/2014/main" id="{5963251A-57A9-6AE1-C95F-A3664545BDDC}"/>
                </a:ext>
              </a:extLst>
            </p:cNvPr>
            <p:cNvSpPr/>
            <p:nvPr/>
          </p:nvSpPr>
          <p:spPr>
            <a:xfrm>
              <a:off x="6193549" y="1119798"/>
              <a:ext cx="127568" cy="1223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8" name="楕円 85">
              <a:extLst>
                <a:ext uri="{FF2B5EF4-FFF2-40B4-BE49-F238E27FC236}">
                  <a16:creationId xmlns:a16="http://schemas.microsoft.com/office/drawing/2014/main" id="{179E9833-B228-F27F-B69E-734DEE8E1A57}"/>
                </a:ext>
              </a:extLst>
            </p:cNvPr>
            <p:cNvSpPr/>
            <p:nvPr/>
          </p:nvSpPr>
          <p:spPr>
            <a:xfrm>
              <a:off x="6222784" y="2214753"/>
              <a:ext cx="127568" cy="1223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99" name="直線矢印コネクタ 108">
              <a:extLst>
                <a:ext uri="{FF2B5EF4-FFF2-40B4-BE49-F238E27FC236}">
                  <a16:creationId xmlns:a16="http://schemas.microsoft.com/office/drawing/2014/main" id="{652F29B4-E3CF-738C-1395-F1B9E5A5A5BC}"/>
                </a:ext>
              </a:extLst>
            </p:cNvPr>
            <p:cNvCxnSpPr>
              <a:cxnSpLocks/>
              <a:endCxn id="55" idx="3"/>
            </p:cNvCxnSpPr>
            <p:nvPr/>
          </p:nvCxnSpPr>
          <p:spPr>
            <a:xfrm flipV="1">
              <a:off x="6330504" y="2072579"/>
              <a:ext cx="142408" cy="188978"/>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01" name="直線矢印コネクタ 108">
              <a:extLst>
                <a:ext uri="{FF2B5EF4-FFF2-40B4-BE49-F238E27FC236}">
                  <a16:creationId xmlns:a16="http://schemas.microsoft.com/office/drawing/2014/main" id="{2D643B7E-C2C0-DF45-62C0-A6BF5150BC7C}"/>
                </a:ext>
              </a:extLst>
            </p:cNvPr>
            <p:cNvCxnSpPr>
              <a:cxnSpLocks/>
              <a:endCxn id="54" idx="3"/>
            </p:cNvCxnSpPr>
            <p:nvPr/>
          </p:nvCxnSpPr>
          <p:spPr>
            <a:xfrm flipV="1">
              <a:off x="6334350" y="1828302"/>
              <a:ext cx="122691" cy="425805"/>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03" name="直線矢印コネクタ 108">
              <a:extLst>
                <a:ext uri="{FF2B5EF4-FFF2-40B4-BE49-F238E27FC236}">
                  <a16:creationId xmlns:a16="http://schemas.microsoft.com/office/drawing/2014/main" id="{EA4F59D1-B538-889A-87BF-33A3B9F1A542}"/>
                </a:ext>
              </a:extLst>
            </p:cNvPr>
            <p:cNvCxnSpPr>
              <a:cxnSpLocks/>
              <a:endCxn id="53" idx="3"/>
            </p:cNvCxnSpPr>
            <p:nvPr/>
          </p:nvCxnSpPr>
          <p:spPr>
            <a:xfrm flipV="1">
              <a:off x="6342326" y="1590760"/>
              <a:ext cx="114715" cy="306690"/>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05" name="直線矢印コネクタ 108">
              <a:extLst>
                <a:ext uri="{FF2B5EF4-FFF2-40B4-BE49-F238E27FC236}">
                  <a16:creationId xmlns:a16="http://schemas.microsoft.com/office/drawing/2014/main" id="{C25213E5-6AD7-4A56-9627-A4C2239C235F}"/>
                </a:ext>
              </a:extLst>
            </p:cNvPr>
            <p:cNvCxnSpPr>
              <a:cxnSpLocks/>
              <a:endCxn id="52" idx="1"/>
            </p:cNvCxnSpPr>
            <p:nvPr/>
          </p:nvCxnSpPr>
          <p:spPr>
            <a:xfrm flipV="1">
              <a:off x="6314891" y="1250783"/>
              <a:ext cx="142150" cy="159050"/>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07" name="直線矢印コネクタ 108">
              <a:extLst>
                <a:ext uri="{FF2B5EF4-FFF2-40B4-BE49-F238E27FC236}">
                  <a16:creationId xmlns:a16="http://schemas.microsoft.com/office/drawing/2014/main" id="{C8F13401-0EAD-674F-F6C2-817CF5B7D887}"/>
                </a:ext>
              </a:extLst>
            </p:cNvPr>
            <p:cNvCxnSpPr>
              <a:cxnSpLocks/>
              <a:endCxn id="52" idx="2"/>
            </p:cNvCxnSpPr>
            <p:nvPr/>
          </p:nvCxnSpPr>
          <p:spPr>
            <a:xfrm>
              <a:off x="6309018" y="1211721"/>
              <a:ext cx="128565" cy="88350"/>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09" name="直線矢印コネクタ 108">
              <a:extLst>
                <a:ext uri="{FF2B5EF4-FFF2-40B4-BE49-F238E27FC236}">
                  <a16:creationId xmlns:a16="http://schemas.microsoft.com/office/drawing/2014/main" id="{DF6B291A-011D-A9C1-9858-B067B2E3B164}"/>
                </a:ext>
              </a:extLst>
            </p:cNvPr>
            <p:cNvCxnSpPr>
              <a:cxnSpLocks/>
              <a:endCxn id="52" idx="3"/>
            </p:cNvCxnSpPr>
            <p:nvPr/>
          </p:nvCxnSpPr>
          <p:spPr>
            <a:xfrm>
              <a:off x="6311954" y="1063469"/>
              <a:ext cx="145087" cy="285889"/>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11" name="直線矢印コネクタ 108">
              <a:extLst>
                <a:ext uri="{FF2B5EF4-FFF2-40B4-BE49-F238E27FC236}">
                  <a16:creationId xmlns:a16="http://schemas.microsoft.com/office/drawing/2014/main" id="{059CF8E5-3180-9101-AA9C-B7027C0F4073}"/>
                </a:ext>
              </a:extLst>
            </p:cNvPr>
            <p:cNvCxnSpPr>
              <a:cxnSpLocks/>
              <a:endCxn id="53" idx="2"/>
            </p:cNvCxnSpPr>
            <p:nvPr/>
          </p:nvCxnSpPr>
          <p:spPr>
            <a:xfrm>
              <a:off x="6324918" y="1411600"/>
              <a:ext cx="112665" cy="129873"/>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13" name="直線矢印コネクタ 108">
              <a:extLst>
                <a:ext uri="{FF2B5EF4-FFF2-40B4-BE49-F238E27FC236}">
                  <a16:creationId xmlns:a16="http://schemas.microsoft.com/office/drawing/2014/main" id="{4F5B6AA7-1E96-69A9-9965-20B92771E009}"/>
                </a:ext>
              </a:extLst>
            </p:cNvPr>
            <p:cNvCxnSpPr>
              <a:cxnSpLocks/>
              <a:endCxn id="54" idx="2"/>
            </p:cNvCxnSpPr>
            <p:nvPr/>
          </p:nvCxnSpPr>
          <p:spPr>
            <a:xfrm>
              <a:off x="6324431" y="1603211"/>
              <a:ext cx="113152" cy="175804"/>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15" name="直線矢印コネクタ 108">
              <a:extLst>
                <a:ext uri="{FF2B5EF4-FFF2-40B4-BE49-F238E27FC236}">
                  <a16:creationId xmlns:a16="http://schemas.microsoft.com/office/drawing/2014/main" id="{63A0C883-D661-E338-7745-944BE10203C3}"/>
                </a:ext>
              </a:extLst>
            </p:cNvPr>
            <p:cNvCxnSpPr>
              <a:cxnSpLocks/>
              <a:endCxn id="55" idx="1"/>
            </p:cNvCxnSpPr>
            <p:nvPr/>
          </p:nvCxnSpPr>
          <p:spPr>
            <a:xfrm>
              <a:off x="6343679" y="1763679"/>
              <a:ext cx="129233" cy="210325"/>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sp>
          <p:nvSpPr>
            <p:cNvPr id="117" name="楕円 95">
              <a:extLst>
                <a:ext uri="{FF2B5EF4-FFF2-40B4-BE49-F238E27FC236}">
                  <a16:creationId xmlns:a16="http://schemas.microsoft.com/office/drawing/2014/main" id="{8B343EC5-BABC-4B99-CC03-78A08C78A1BF}"/>
                </a:ext>
              </a:extLst>
            </p:cNvPr>
            <p:cNvSpPr/>
            <p:nvPr/>
          </p:nvSpPr>
          <p:spPr>
            <a:xfrm>
              <a:off x="8061153" y="1483879"/>
              <a:ext cx="127568" cy="1223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18" name="楕円 95">
              <a:extLst>
                <a:ext uri="{FF2B5EF4-FFF2-40B4-BE49-F238E27FC236}">
                  <a16:creationId xmlns:a16="http://schemas.microsoft.com/office/drawing/2014/main" id="{9BBC49D2-A5DC-0715-D383-69F136BAC98E}"/>
                </a:ext>
              </a:extLst>
            </p:cNvPr>
            <p:cNvSpPr/>
            <p:nvPr/>
          </p:nvSpPr>
          <p:spPr>
            <a:xfrm>
              <a:off x="8059070" y="1717831"/>
              <a:ext cx="127568" cy="1223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cxnSp>
          <p:nvCxnSpPr>
            <p:cNvPr id="119" name="直線矢印コネクタ 108">
              <a:extLst>
                <a:ext uri="{FF2B5EF4-FFF2-40B4-BE49-F238E27FC236}">
                  <a16:creationId xmlns:a16="http://schemas.microsoft.com/office/drawing/2014/main" id="{4DBCE914-4B01-E65F-BF69-392AD3F64948}"/>
                </a:ext>
              </a:extLst>
            </p:cNvPr>
            <p:cNvCxnSpPr>
              <a:cxnSpLocks/>
            </p:cNvCxnSpPr>
            <p:nvPr/>
          </p:nvCxnSpPr>
          <p:spPr>
            <a:xfrm flipV="1">
              <a:off x="7946432" y="1577612"/>
              <a:ext cx="142408" cy="188978"/>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20" name="直線矢印コネクタ 108">
              <a:extLst>
                <a:ext uri="{FF2B5EF4-FFF2-40B4-BE49-F238E27FC236}">
                  <a16:creationId xmlns:a16="http://schemas.microsoft.com/office/drawing/2014/main" id="{F48B3E47-FC07-7A38-1A49-17FDEB4BEB4B}"/>
                </a:ext>
              </a:extLst>
            </p:cNvPr>
            <p:cNvCxnSpPr>
              <a:cxnSpLocks/>
              <a:endCxn id="117" idx="3"/>
            </p:cNvCxnSpPr>
            <p:nvPr/>
          </p:nvCxnSpPr>
          <p:spPr>
            <a:xfrm>
              <a:off x="7933071" y="1537994"/>
              <a:ext cx="146764" cy="50331"/>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22" name="直線矢印コネクタ 108">
              <a:extLst>
                <a:ext uri="{FF2B5EF4-FFF2-40B4-BE49-F238E27FC236}">
                  <a16:creationId xmlns:a16="http://schemas.microsoft.com/office/drawing/2014/main" id="{ED088CA8-6F16-7EAB-A955-FE09B5FF602D}"/>
                </a:ext>
              </a:extLst>
            </p:cNvPr>
            <p:cNvCxnSpPr>
              <a:cxnSpLocks/>
              <a:endCxn id="118" idx="2"/>
            </p:cNvCxnSpPr>
            <p:nvPr/>
          </p:nvCxnSpPr>
          <p:spPr>
            <a:xfrm flipV="1">
              <a:off x="7935249" y="1779014"/>
              <a:ext cx="123821" cy="9182"/>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24" name="直線矢印コネクタ 108">
              <a:extLst>
                <a:ext uri="{FF2B5EF4-FFF2-40B4-BE49-F238E27FC236}">
                  <a16:creationId xmlns:a16="http://schemas.microsoft.com/office/drawing/2014/main" id="{3D38BC78-7FEE-37F7-3CC3-EE866DB3171F}"/>
                </a:ext>
              </a:extLst>
            </p:cNvPr>
            <p:cNvCxnSpPr>
              <a:cxnSpLocks/>
              <a:endCxn id="118" idx="2"/>
            </p:cNvCxnSpPr>
            <p:nvPr/>
          </p:nvCxnSpPr>
          <p:spPr>
            <a:xfrm>
              <a:off x="7932589" y="1557860"/>
              <a:ext cx="126481" cy="221154"/>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grpSp>
      <p:sp>
        <p:nvSpPr>
          <p:cNvPr id="128" name="TextBox 127">
            <a:extLst>
              <a:ext uri="{FF2B5EF4-FFF2-40B4-BE49-F238E27FC236}">
                <a16:creationId xmlns:a16="http://schemas.microsoft.com/office/drawing/2014/main" id="{14ED3904-3106-8B7F-6540-C90915DB60DF}"/>
              </a:ext>
            </a:extLst>
          </p:cNvPr>
          <p:cNvSpPr txBox="1"/>
          <p:nvPr/>
        </p:nvSpPr>
        <p:spPr>
          <a:xfrm>
            <a:off x="4876176" y="931040"/>
            <a:ext cx="1640382" cy="369332"/>
          </a:xfrm>
          <a:prstGeom prst="rect">
            <a:avLst/>
          </a:prstGeom>
          <a:noFill/>
        </p:spPr>
        <p:txBody>
          <a:bodyPr wrap="square">
            <a:spAutoFit/>
          </a:bodyPr>
          <a:lstStyle/>
          <a:p>
            <a:r>
              <a:rPr kumimoji="1" lang="en-US" altLang="ja-JP" dirty="0">
                <a:solidFill>
                  <a:srgbClr val="0070C0"/>
                </a:solidFill>
              </a:rPr>
              <a:t>original model</a:t>
            </a:r>
            <a:endParaRPr lang="en-US" dirty="0">
              <a:solidFill>
                <a:srgbClr val="0070C0"/>
              </a:solidFill>
            </a:endParaRPr>
          </a:p>
        </p:txBody>
      </p:sp>
      <p:sp>
        <p:nvSpPr>
          <p:cNvPr id="130" name="TextBox 129">
            <a:extLst>
              <a:ext uri="{FF2B5EF4-FFF2-40B4-BE49-F238E27FC236}">
                <a16:creationId xmlns:a16="http://schemas.microsoft.com/office/drawing/2014/main" id="{134BC15A-7DB2-B0F6-2ADF-DBA5A758A32F}"/>
              </a:ext>
            </a:extLst>
          </p:cNvPr>
          <p:cNvSpPr txBox="1"/>
          <p:nvPr/>
        </p:nvSpPr>
        <p:spPr>
          <a:xfrm>
            <a:off x="4015529" y="576194"/>
            <a:ext cx="1107490" cy="369332"/>
          </a:xfrm>
          <a:prstGeom prst="rect">
            <a:avLst/>
          </a:prstGeom>
          <a:noFill/>
        </p:spPr>
        <p:txBody>
          <a:bodyPr wrap="square">
            <a:spAutoFit/>
          </a:bodyPr>
          <a:lstStyle/>
          <a:p>
            <a:r>
              <a:rPr lang="en-US" altLang="ja-JP" dirty="0">
                <a:solidFill>
                  <a:schemeClr val="accent2"/>
                </a:solidFill>
              </a:rPr>
              <a:t>1</a:t>
            </a:r>
            <a:r>
              <a:rPr lang="en-US" altLang="ja-JP" baseline="30000" dirty="0">
                <a:solidFill>
                  <a:schemeClr val="accent2"/>
                </a:solidFill>
              </a:rPr>
              <a:t>st</a:t>
            </a:r>
            <a:r>
              <a:rPr lang="en-US" altLang="ja-JP" dirty="0">
                <a:solidFill>
                  <a:schemeClr val="accent2"/>
                </a:solidFill>
              </a:rPr>
              <a:t> layer</a:t>
            </a:r>
            <a:endParaRPr lang="en-US" dirty="0">
              <a:solidFill>
                <a:schemeClr val="accent2"/>
              </a:solidFill>
            </a:endParaRPr>
          </a:p>
        </p:txBody>
      </p:sp>
      <p:sp>
        <p:nvSpPr>
          <p:cNvPr id="131" name="TextBox 130">
            <a:extLst>
              <a:ext uri="{FF2B5EF4-FFF2-40B4-BE49-F238E27FC236}">
                <a16:creationId xmlns:a16="http://schemas.microsoft.com/office/drawing/2014/main" id="{A98C6245-5186-77E3-6B23-518AB6DC2F22}"/>
              </a:ext>
            </a:extLst>
          </p:cNvPr>
          <p:cNvSpPr txBox="1"/>
          <p:nvPr/>
        </p:nvSpPr>
        <p:spPr>
          <a:xfrm>
            <a:off x="6841386" y="1154707"/>
            <a:ext cx="1516818" cy="369332"/>
          </a:xfrm>
          <a:prstGeom prst="rect">
            <a:avLst/>
          </a:prstGeom>
          <a:noFill/>
        </p:spPr>
        <p:txBody>
          <a:bodyPr wrap="square">
            <a:spAutoFit/>
          </a:bodyPr>
          <a:lstStyle/>
          <a:p>
            <a:r>
              <a:rPr lang="id-ID" altLang="ja-JP" dirty="0">
                <a:solidFill>
                  <a:schemeClr val="accent2"/>
                </a:solidFill>
              </a:rPr>
              <a:t>Final</a:t>
            </a:r>
            <a:r>
              <a:rPr lang="en-US" altLang="ja-JP" dirty="0">
                <a:solidFill>
                  <a:schemeClr val="accent2"/>
                </a:solidFill>
              </a:rPr>
              <a:t> layer</a:t>
            </a:r>
            <a:endParaRPr lang="en-US" dirty="0">
              <a:solidFill>
                <a:schemeClr val="accent2"/>
              </a:solidFill>
            </a:endParaRPr>
          </a:p>
        </p:txBody>
      </p:sp>
      <p:sp>
        <p:nvSpPr>
          <p:cNvPr id="133" name="TextBox 132">
            <a:extLst>
              <a:ext uri="{FF2B5EF4-FFF2-40B4-BE49-F238E27FC236}">
                <a16:creationId xmlns:a16="http://schemas.microsoft.com/office/drawing/2014/main" id="{2DD6DE41-9040-34C1-78F9-46D58F49C2EE}"/>
              </a:ext>
            </a:extLst>
          </p:cNvPr>
          <p:cNvSpPr txBox="1"/>
          <p:nvPr/>
        </p:nvSpPr>
        <p:spPr>
          <a:xfrm>
            <a:off x="4257363" y="2380330"/>
            <a:ext cx="6096000" cy="369332"/>
          </a:xfrm>
          <a:prstGeom prst="rect">
            <a:avLst/>
          </a:prstGeom>
          <a:noFill/>
        </p:spPr>
        <p:txBody>
          <a:bodyPr wrap="square">
            <a:spAutoFit/>
          </a:bodyPr>
          <a:lstStyle/>
          <a:p>
            <a:r>
              <a:rPr lang="en-US" b="1" dirty="0"/>
              <a:t>feature-removable model (FRM</a:t>
            </a:r>
            <a:r>
              <a:rPr lang="id-ID" b="1" dirty="0"/>
              <a:t>) </a:t>
            </a:r>
            <a:endParaRPr lang="en-US" b="1" dirty="0"/>
          </a:p>
        </p:txBody>
      </p:sp>
      <p:sp>
        <p:nvSpPr>
          <p:cNvPr id="8" name="TextBox 7">
            <a:extLst>
              <a:ext uri="{FF2B5EF4-FFF2-40B4-BE49-F238E27FC236}">
                <a16:creationId xmlns:a16="http://schemas.microsoft.com/office/drawing/2014/main" id="{570D2EFB-EDE8-34D0-8907-773D1D42303C}"/>
              </a:ext>
            </a:extLst>
          </p:cNvPr>
          <p:cNvSpPr txBox="1"/>
          <p:nvPr/>
        </p:nvSpPr>
        <p:spPr>
          <a:xfrm>
            <a:off x="455013" y="6397368"/>
            <a:ext cx="9780119" cy="461665"/>
          </a:xfrm>
          <a:prstGeom prst="rect">
            <a:avLst/>
          </a:prstGeom>
          <a:noFill/>
        </p:spPr>
        <p:txBody>
          <a:bodyPr wrap="square">
            <a:spAutoFit/>
          </a:bodyPr>
          <a:lstStyle/>
          <a:p>
            <a:r>
              <a:rPr lang="en-US" sz="1200" dirty="0"/>
              <a:t>[1] Kurniawan, A.; Ohsita, Y.; Maisuria, S.; Murata, M. Detection of Sensors Used for Adversarial Examples against Machine Learning Models. Preprints 2023, 2023110328. https://doi.org/10.20944/preprints202311.0328.v1</a:t>
            </a:r>
          </a:p>
        </p:txBody>
      </p:sp>
    </p:spTree>
    <p:extLst>
      <p:ext uri="{BB962C8B-B14F-4D97-AF65-F5344CB8AC3E}">
        <p14:creationId xmlns:p14="http://schemas.microsoft.com/office/powerpoint/2010/main" val="2607664363"/>
      </p:ext>
    </p:extLst>
  </p:cSld>
  <p:clrMapOvr>
    <a:masterClrMapping/>
  </p:clrMapOvr>
</p:sld>
</file>

<file path=ppt/theme/theme1.xml><?xml version="1.0" encoding="utf-8"?>
<a:theme xmlns:a="http://schemas.openxmlformats.org/drawingml/2006/main" name="SketchLinesVTI">
  <a:themeElements>
    <a:clrScheme name="Office">
      <a:dk1>
        <a:srgbClr val="000000"/>
      </a:dk1>
      <a:lt1>
        <a:srgbClr val="FFFFFF"/>
      </a:lt1>
      <a:dk2>
        <a:srgbClr val="1D242E"/>
      </a:dk2>
      <a:lt2>
        <a:srgbClr val="F2F1F1"/>
      </a:lt2>
      <a:accent1>
        <a:srgbClr val="4472C4"/>
      </a:accent1>
      <a:accent2>
        <a:srgbClr val="ED7D31"/>
      </a:accent2>
      <a:accent3>
        <a:srgbClr val="A3A3A3"/>
      </a:accent3>
      <a:accent4>
        <a:srgbClr val="CF9B00"/>
      </a:accent4>
      <a:accent5>
        <a:srgbClr val="5B9BD5"/>
      </a:accent5>
      <a:accent6>
        <a:srgbClr val="70AD47"/>
      </a:accent6>
      <a:hlink>
        <a:srgbClr val="D26012"/>
      </a:hlink>
      <a:folHlink>
        <a:srgbClr val="9A5879"/>
      </a:folHlink>
    </a:clrScheme>
    <a:fontScheme name="Custom 7">
      <a:majorFont>
        <a:latin typeface="Malgun Gothic"/>
        <a:ea typeface=""/>
        <a:cs typeface=""/>
      </a:majorFont>
      <a:minorFont>
        <a:latin typeface="Malgun Gothic Semilight"/>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C8EE144-50E6-4A1F-AF9C-8EBB69E0CA8F}">
  <we:reference id="wa200005566" version="1.0.0.0" store="en-US" storeType="OMEX"/>
  <we:alternateReferences>
    <we:reference id="wa200005566" version="1.0.0.0"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5531</TotalTime>
  <Words>1505</Words>
  <Application>Microsoft Office PowerPoint</Application>
  <PresentationFormat>Widescreen</PresentationFormat>
  <Paragraphs>194</Paragraphs>
  <Slides>17</Slides>
  <Notes>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17</vt:i4>
      </vt:variant>
    </vt:vector>
  </HeadingPairs>
  <TitlesOfParts>
    <vt:vector size="32" baseType="lpstr">
      <vt:lpstr>Google Sans</vt:lpstr>
      <vt:lpstr>Malgun Gothic</vt:lpstr>
      <vt:lpstr>Malgun Gothic Semilight</vt:lpstr>
      <vt:lpstr>Söhne</vt:lpstr>
      <vt:lpstr>Meiryo</vt:lpstr>
      <vt:lpstr>Arial</vt:lpstr>
      <vt:lpstr>Calibri</vt:lpstr>
      <vt:lpstr>Cambria Math</vt:lpstr>
      <vt:lpstr>Corbel</vt:lpstr>
      <vt:lpstr>Lato</vt:lpstr>
      <vt:lpstr>Tahoma</vt:lpstr>
      <vt:lpstr>Wingdings</vt:lpstr>
      <vt:lpstr>Work Sans</vt:lpstr>
      <vt:lpstr>Work Sans Medium</vt:lpstr>
      <vt:lpstr>SketchLinesVTI</vt:lpstr>
      <vt:lpstr>Sensor Integrity in Machine Learning: Toward Building Robust Systems against Cyberattacks.</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 Forensics of Ransomware and Sensor Integrity in Machine Learning:</dc:title>
  <dc:creator>ade k</dc:creator>
  <cp:lastModifiedBy>ade k</cp:lastModifiedBy>
  <cp:revision>129</cp:revision>
  <cp:lastPrinted>2023-12-11T23:52:21Z</cp:lastPrinted>
  <dcterms:created xsi:type="dcterms:W3CDTF">2023-12-07T09:39:01Z</dcterms:created>
  <dcterms:modified xsi:type="dcterms:W3CDTF">2024-02-07T12:29:13Z</dcterms:modified>
</cp:coreProperties>
</file>